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4" r:id="rId5"/>
    <p:sldId id="267" r:id="rId6"/>
    <p:sldId id="268" r:id="rId7"/>
    <p:sldId id="261" r:id="rId8"/>
    <p:sldId id="269" r:id="rId9"/>
    <p:sldId id="262" r:id="rId10"/>
    <p:sldId id="275" r:id="rId11"/>
    <p:sldId id="273" r:id="rId12"/>
    <p:sldId id="274" r:id="rId13"/>
    <p:sldId id="271" r:id="rId14"/>
    <p:sldId id="276" r:id="rId15"/>
    <p:sldId id="272" r:id="rId16"/>
    <p:sldId id="279" r:id="rId17"/>
    <p:sldId id="278" r:id="rId18"/>
    <p:sldId id="280" r:id="rId19"/>
    <p:sldId id="263" r:id="rId20"/>
    <p:sldId id="277" r:id="rId2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58002-0C0C-A89A-7160-6E16CEBFA5B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F05CBE-C152-F02E-302F-3BA6184F5E4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1A11E-6922-D443-135F-D4E95820116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474ABC9-A362-4D47-BA1D-406AC25D4D11}" type="datetime1">
              <a:rPr lang="en-US"/>
              <a:pPr lvl="0"/>
              <a:t>6/6/2022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AA6FC4-0CE7-3A66-5A9E-25291D7F2D4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6CE8AE-DE04-A744-7A82-698EA1A0177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FD04E45-98B8-4FBE-B385-698319E4D865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73264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3986D-1A42-1EA7-1168-7EB2D694311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79D17B-FF38-95D6-A3B9-E0FFE993B511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E44B3-945D-0929-EFC4-A213ED1A857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A1CCC58-74EA-47BE-97E8-35A24F80AED7}" type="datetime1">
              <a:rPr lang="en-US"/>
              <a:pPr lvl="0"/>
              <a:t>6/6/2022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22ACEF-E03C-5814-6B4E-AB7B43CBD82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E01DD-0275-9B8A-AF56-D855F651B91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372D3D6-F39D-4E47-AAA1-B61E87E5BE18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801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DBE7A7-EDC5-BECA-5305-ACF8154E1C87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0E5356-1C5F-E019-AADE-1C648FC34362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5A9B-4B92-4AA2-6B1C-FF120F57667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F987204-1283-4651-8BE3-1A78FCA79A0C}" type="datetime1">
              <a:rPr lang="en-US"/>
              <a:pPr lvl="0"/>
              <a:t>6/6/2022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15F15C-9AFC-AC56-05FC-60ACAC79741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664A4-E8EB-5ABE-6DFC-D3631F3CAE4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751D03F-1901-4FE0-A7A2-BCDBE796A644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11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0F548-F91D-52FD-A845-A9135E283E4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9931F-3A58-4306-E244-D9CF1219947A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F3E9CA-442D-13CC-A383-71E9066518F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58E9613-F3F7-43D8-B9A8-EE700116F241}" type="datetime1">
              <a:rPr lang="en-US"/>
              <a:pPr lvl="0"/>
              <a:t>6/6/2022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273181-3112-B528-30C3-E595849345A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D2568-8C2D-82B5-ADC4-F7704B5D66B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68ECED8-3D6D-4BC1-90AD-B85F68A1BE41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86994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8669B-48A7-FF06-1D82-A9F626468F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6FBC5-E057-BE47-C603-768356A508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D35D9-AE65-95ED-4A64-7BCC47CC72A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158A9D2-7B1B-4D96-A36C-FEFE399C55F4}" type="datetime1">
              <a:rPr lang="en-US"/>
              <a:pPr lvl="0"/>
              <a:t>6/6/2022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6C0185-20B7-3FFC-0FEE-DD4898D4558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0FABE8-8631-B583-B751-70CC66A8589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03C9862-3AD7-4A9A-8E75-23ED571B2DA2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974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511A5-8521-0513-C0E9-ED62DDB185B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02AAE-7E05-DC93-369F-BB428F56224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97E1A6-5EBB-8A6A-CB72-9829ACA0A389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445CCC-9262-2EEC-317E-85C0BB82ABD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8B534E9-72F8-4726-8CD7-D6E338825C9D}" type="datetime1">
              <a:rPr lang="en-US"/>
              <a:pPr lvl="0"/>
              <a:t>6/6/2022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7CF3F-2D60-9A65-FD39-B1D7DE5A323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10A507-0C81-71E8-48FC-D0CEC705022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5B683BB-C8D3-4D17-817E-00F2738B4FF9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981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4FFE5-150E-9A19-4ED8-B33806CAF8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EE06BF-84C1-7ADF-DAE2-617D81D7EE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988EB9-B1D5-BF7C-65A6-7361E11B7B9A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097A6B-A603-D977-5CC2-5AE208D660FD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7D903D-BCA7-DC23-F5F3-D2A2AFD9EF0C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3BB9C6-9FC3-7A4B-FC65-FA354E31429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D5274B5-974E-4771-A9ED-F8AD652D73EC}" type="datetime1">
              <a:rPr lang="en-US"/>
              <a:pPr lvl="0"/>
              <a:t>6/6/2022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A5D832-8F20-B7AC-3045-BEF14AC8670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212D65-1608-C5BC-8BCD-ED16C61BBE9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5BB894B-0C2F-416E-929F-2ED7219B8646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494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17CDD-367A-5497-CAC7-6F0735E453D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77B16A-8148-F855-9AEA-442BA0988D1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5EA2CC3-6035-44EB-AEB0-D610BBDEDB7B}" type="datetime1">
              <a:rPr lang="en-US"/>
              <a:pPr lvl="0"/>
              <a:t>6/6/2022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C8380-F92D-4F01-988C-21CE8E5DF38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F55CB9-0ED7-02A2-CACB-B02E6B67A96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87CA1D9-A400-4DCB-886E-92BC23190D24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357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86BD70-A51E-4450-DCDD-524441EFFF9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A2149E6-A18E-4858-80B0-E1964A89A29D}" type="datetime1">
              <a:rPr lang="en-US"/>
              <a:pPr lvl="0"/>
              <a:t>6/6/2022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467E89-D52E-4546-EE3E-B0D74D2F136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D669A-B1F9-FD46-5E79-2A9A1B79A7E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D7142C7-AE2A-4806-9C60-B5EE825CA5D3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506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5A3E1-B847-56ED-8F1C-BDA49C4643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F0DB4-260E-A5DC-B6E4-D25F72A50CE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0BCF2C-E8DA-304D-D8C8-E2A69FF0721B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58BC7B-A605-39B0-4CD3-AAAA0ED66CE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0FF733A-4A17-4DF4-A2F0-B5E71C36299F}" type="datetime1">
              <a:rPr lang="en-US"/>
              <a:pPr lvl="0"/>
              <a:t>6/6/2022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964DE3-BECD-5C28-4BD9-6661109B659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91E4F0-2885-4B49-CEC3-1E00F45BC49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26AF8C1-68E1-4CB2-AE8A-F58C558CB312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043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D7A66-D957-F093-7A4F-241D923E35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42EAE9-2584-5B90-4504-84A61C09A04D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it-IT"/>
              <a:t>Fare clic sull'icona per inserire un'immagine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B59379-9A69-2EF7-8FAD-EC1F1F2E888E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DE42C4-46B6-EFE6-93F4-B6D4DFD2854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E6073D9-83CC-4A07-A958-6D27A027C3ED}" type="datetime1">
              <a:rPr lang="en-US"/>
              <a:pPr lvl="0"/>
              <a:t>6/6/2022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1C4973-7EFC-0F5A-F217-3C75D147024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E84281-CBDD-07DD-98EF-2B830F81D1D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E018F82-9943-4C62-9AD1-955EE7B63543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529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E84DE2-5C46-689D-E3D5-844CE43CC3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2C5491-6EE8-64CB-3C90-E21988C04E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251A8-53AC-AAF5-A5EB-6BA9FC083B1C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defRPr>
            </a:lvl1pPr>
          </a:lstStyle>
          <a:p>
            <a:pPr lvl="0"/>
            <a:fld id="{DD51199C-B5F0-4FCC-888F-A6E4E996A8EE}" type="datetime1">
              <a:rPr lang="en-US"/>
              <a:pPr lvl="0"/>
              <a:t>6/6/2022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A8C434-1BF6-AA71-E00A-7D05C709BDB4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34499-5EFC-227E-0623-74E0EAB87DF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defRPr>
            </a:lvl1pPr>
          </a:lstStyle>
          <a:p>
            <a:pPr lvl="0"/>
            <a:fld id="{99BF9797-B3A2-4EA9-B1D1-2B9DD5B7EAF4}" type="slidenum"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it-IT" sz="4400" b="0" i="0" u="none" strike="noStrike" kern="1200" cap="none" spc="0" baseline="0">
          <a:solidFill>
            <a:srgbClr val="FFFFFF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it-IT" sz="2800" b="0" i="0" u="none" strike="noStrike" kern="1200" cap="none" spc="0" baseline="0">
          <a:solidFill>
            <a:srgbClr val="FFFFFF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it-IT" sz="2400" b="0" i="0" u="none" strike="noStrike" kern="1200" cap="none" spc="0" baseline="0">
          <a:solidFill>
            <a:srgbClr val="FFFFFF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it-IT" sz="2000" b="0" i="0" u="none" strike="noStrike" kern="1200" cap="none" spc="0" baseline="0">
          <a:solidFill>
            <a:srgbClr val="FFFFFF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it-IT" sz="1800" b="0" i="0" u="none" strike="noStrike" kern="1200" cap="none" spc="0" baseline="0">
          <a:solidFill>
            <a:srgbClr val="FFFFFF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it-IT" sz="1800" b="0" i="0" u="none" strike="noStrike" kern="1200" cap="none" spc="0" baseline="0">
          <a:solidFill>
            <a:srgbClr val="FFFFFF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8">
            <a:extLst>
              <a:ext uri="{FF2B5EF4-FFF2-40B4-BE49-F238E27FC236}">
                <a16:creationId xmlns:a16="http://schemas.microsoft.com/office/drawing/2014/main" id="{2D4DF866-6582-569C-CD34-7086ACC0EAEE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" name="Immagine 521">
            <a:extLst>
              <a:ext uri="{FF2B5EF4-FFF2-40B4-BE49-F238E27FC236}">
                <a16:creationId xmlns:a16="http://schemas.microsoft.com/office/drawing/2014/main" id="{864F0EA8-33B0-DA43-2B50-7BE3AC5BCB7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1000"/>
          </a:blip>
          <a:srcRect b="3433"/>
          <a:stretch>
            <a:fillRect/>
          </a:stretch>
        </p:blipFill>
        <p:spPr>
          <a:xfrm>
            <a:off x="18" y="-9528"/>
            <a:ext cx="12191978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asellaDiTesto 512">
            <a:extLst>
              <a:ext uri="{FF2B5EF4-FFF2-40B4-BE49-F238E27FC236}">
                <a16:creationId xmlns:a16="http://schemas.microsoft.com/office/drawing/2014/main" id="{C2153E0C-CF94-2205-F5CA-D4DC3768114F}"/>
              </a:ext>
            </a:extLst>
          </p:cNvPr>
          <p:cNvSpPr txBox="1"/>
          <p:nvPr/>
        </p:nvSpPr>
        <p:spPr>
          <a:xfrm>
            <a:off x="346685" y="1310636"/>
            <a:ext cx="4727923" cy="251460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600" b="0" i="0" u="none" strike="noStrike" kern="1200" cap="none" spc="0" baseline="0">
                <a:solidFill>
                  <a:srgbClr val="E2F0D9"/>
                </a:solidFill>
                <a:uFillTx/>
                <a:latin typeface="Forte" pitchFamily="66"/>
              </a:rPr>
              <a:t>Radio</a:t>
            </a:r>
          </a:p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600" b="0" i="0" u="none" strike="noStrike" kern="0" cap="none" spc="0" baseline="0">
                <a:solidFill>
                  <a:srgbClr val="E2F0D9"/>
                </a:solidFill>
                <a:uFillTx/>
                <a:latin typeface="Forte" pitchFamily="66"/>
              </a:rPr>
              <a:t>Blob</a:t>
            </a:r>
            <a:endParaRPr lang="en-US" sz="9600" b="0" i="0" u="none" strike="noStrike" kern="1200" cap="none" spc="0" baseline="0">
              <a:solidFill>
                <a:srgbClr val="E2F0D9"/>
              </a:solidFill>
              <a:uFillTx/>
              <a:latin typeface="Forte" pitchFamily="66"/>
            </a:endParaRPr>
          </a:p>
        </p:txBody>
      </p:sp>
      <p:pic>
        <p:nvPicPr>
          <p:cNvPr id="5" name="Immagine 14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9785E153-6C47-13C5-E554-8B22790295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7207" y="5487341"/>
            <a:ext cx="1047746" cy="104774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CasellaDiTesto 527">
            <a:extLst>
              <a:ext uri="{FF2B5EF4-FFF2-40B4-BE49-F238E27FC236}">
                <a16:creationId xmlns:a16="http://schemas.microsoft.com/office/drawing/2014/main" id="{BA46820C-97F9-E67C-462B-441B45D4D8B5}"/>
              </a:ext>
            </a:extLst>
          </p:cNvPr>
          <p:cNvSpPr txBox="1"/>
          <p:nvPr/>
        </p:nvSpPr>
        <p:spPr>
          <a:xfrm>
            <a:off x="5421276" y="2095137"/>
            <a:ext cx="6348414" cy="107721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3200" b="0" i="0" u="none" strike="noStrike" kern="1200" cap="none" spc="0" baseline="0">
                <a:solidFill>
                  <a:srgbClr val="E2F0D9"/>
                </a:solidFill>
                <a:uFillTx/>
                <a:latin typeface="Cooper Black" pitchFamily="18"/>
              </a:rPr>
              <a:t>AKGigi</a:t>
            </a:r>
          </a:p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3200" b="0" i="0" u="none" strike="noStrike" kern="1200" cap="none" spc="0" baseline="0">
                <a:solidFill>
                  <a:srgbClr val="E2F0D9"/>
                </a:solidFill>
                <a:uFillTx/>
                <a:latin typeface="Cooper Black" pitchFamily="18"/>
              </a:rPr>
              <a:t>CMLS homework #3</a:t>
            </a:r>
          </a:p>
        </p:txBody>
      </p:sp>
      <p:sp>
        <p:nvSpPr>
          <p:cNvPr id="7" name="CasellaDiTesto 529">
            <a:extLst>
              <a:ext uri="{FF2B5EF4-FFF2-40B4-BE49-F238E27FC236}">
                <a16:creationId xmlns:a16="http://schemas.microsoft.com/office/drawing/2014/main" id="{248B7CEF-56A5-E5EC-F570-72692C15B116}"/>
              </a:ext>
            </a:extLst>
          </p:cNvPr>
          <p:cNvSpPr txBox="1"/>
          <p:nvPr/>
        </p:nvSpPr>
        <p:spPr>
          <a:xfrm>
            <a:off x="9047091" y="3182413"/>
            <a:ext cx="2722598" cy="133882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1800" b="0" i="0" u="none" strike="noStrike" kern="1200" cap="none" spc="0" baseline="0">
                <a:solidFill>
                  <a:srgbClr val="E2F0D9"/>
                </a:solidFill>
                <a:uFillTx/>
                <a:latin typeface="Cooper Black" pitchFamily="18"/>
              </a:rPr>
              <a:t>Riccardo Alfieri</a:t>
            </a:r>
          </a:p>
          <a:p>
            <a:pPr marL="0" marR="0" lvl="0" indent="0" algn="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1800" b="0" i="0" u="none" strike="noStrike" kern="1200" cap="none" spc="0" baseline="0">
                <a:solidFill>
                  <a:srgbClr val="E2F0D9"/>
                </a:solidFill>
                <a:uFillTx/>
                <a:latin typeface="Cooper Black" pitchFamily="18"/>
              </a:rPr>
              <a:t>Riccardo Iaccarino</a:t>
            </a:r>
          </a:p>
          <a:p>
            <a:pPr marL="0" marR="0" lvl="0" indent="0" algn="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1800" b="0" i="0" u="none" strike="noStrike" kern="1200" cap="none" spc="0" baseline="0">
                <a:solidFill>
                  <a:srgbClr val="E2F0D9"/>
                </a:solidFill>
                <a:uFillTx/>
                <a:latin typeface="Cooper Black" pitchFamily="18"/>
              </a:rPr>
              <a:t>Manuele Montrasio</a:t>
            </a:r>
          </a:p>
          <a:p>
            <a:pPr marL="0" marR="0" lvl="0" indent="0" algn="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1800" b="0" i="0" u="none" strike="noStrike" kern="1200" cap="none" spc="0" baseline="0">
                <a:solidFill>
                  <a:srgbClr val="E2F0D9"/>
                </a:solidFill>
                <a:uFillTx/>
                <a:latin typeface="Cooper Black" pitchFamily="18"/>
              </a:rPr>
              <a:t>Silvio Sgotto</a:t>
            </a:r>
          </a:p>
          <a:p>
            <a:pPr marL="0" marR="0" lvl="0" indent="0" algn="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1800" b="0" i="0" u="none" strike="noStrike" kern="1200" cap="none" spc="0" baseline="0">
                <a:solidFill>
                  <a:srgbClr val="E2F0D9"/>
                </a:solidFill>
                <a:uFillTx/>
                <a:latin typeface="Cooper Black" pitchFamily="18"/>
              </a:rPr>
              <a:t>Francesco Veronesi</a:t>
            </a:r>
          </a:p>
        </p:txBody>
      </p:sp>
      <p:pic>
        <p:nvPicPr>
          <p:cNvPr id="8" name="Immagine 530" descr="Immagine che contiene testo&#10;&#10;Descrizione generata automaticamente">
            <a:extLst>
              <a:ext uri="{FF2B5EF4-FFF2-40B4-BE49-F238E27FC236}">
                <a16:creationId xmlns:a16="http://schemas.microsoft.com/office/drawing/2014/main" id="{1F4E059A-B39C-4098-7075-473E821AD2C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0595" r="-300" b="37524"/>
          <a:stretch>
            <a:fillRect/>
          </a:stretch>
        </p:blipFill>
        <p:spPr>
          <a:xfrm>
            <a:off x="7413918" y="-248296"/>
            <a:ext cx="4778773" cy="155893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" name="Immagine 10">
            <a:extLst>
              <a:ext uri="{FF2B5EF4-FFF2-40B4-BE49-F238E27FC236}">
                <a16:creationId xmlns:a16="http://schemas.microsoft.com/office/drawing/2014/main" id="{9BDB645B-EFFC-3744-5A42-7F4E7DF45BA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5000"/>
          </a:blip>
          <a:stretch>
            <a:fillRect/>
          </a:stretch>
        </p:blipFill>
        <p:spPr>
          <a:xfrm>
            <a:off x="5421276" y="3312843"/>
            <a:ext cx="1021393" cy="1017004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0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8">
            <a:extLst>
              <a:ext uri="{FF2B5EF4-FFF2-40B4-BE49-F238E27FC236}">
                <a16:creationId xmlns:a16="http://schemas.microsoft.com/office/drawing/2014/main" id="{025A7386-85D6-FCAE-AD6B-C74D86C86064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" name="Immagine 6">
            <a:extLst>
              <a:ext uri="{FF2B5EF4-FFF2-40B4-BE49-F238E27FC236}">
                <a16:creationId xmlns:a16="http://schemas.microsoft.com/office/drawing/2014/main" id="{64BD01F8-5173-27AE-51EB-C0DB0B9A317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9000"/>
          </a:blip>
          <a:stretch>
            <a:fillRect/>
          </a:stretch>
        </p:blipFill>
        <p:spPr>
          <a:xfrm>
            <a:off x="0" y="0"/>
            <a:ext cx="12273698" cy="710781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asellaDiTesto 9">
            <a:extLst>
              <a:ext uri="{FF2B5EF4-FFF2-40B4-BE49-F238E27FC236}">
                <a16:creationId xmlns:a16="http://schemas.microsoft.com/office/drawing/2014/main" id="{0A5B979E-5041-8260-FFEC-8D94E8282094}"/>
              </a:ext>
            </a:extLst>
          </p:cNvPr>
          <p:cNvSpPr txBox="1"/>
          <p:nvPr/>
        </p:nvSpPr>
        <p:spPr>
          <a:xfrm>
            <a:off x="443063" y="235668"/>
            <a:ext cx="5835188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5400" b="0" i="0" u="none" strike="noStrike" kern="1200" cap="none" spc="0" baseline="0">
                <a:solidFill>
                  <a:srgbClr val="E2F0D9"/>
                </a:solidFill>
                <a:uFillTx/>
                <a:latin typeface="Forte" pitchFamily="66"/>
              </a:rPr>
              <a:t>Processing</a:t>
            </a:r>
          </a:p>
        </p:txBody>
      </p:sp>
      <p:sp>
        <p:nvSpPr>
          <p:cNvPr id="5" name="CasellaDiTesto 10">
            <a:extLst>
              <a:ext uri="{FF2B5EF4-FFF2-40B4-BE49-F238E27FC236}">
                <a16:creationId xmlns:a16="http://schemas.microsoft.com/office/drawing/2014/main" id="{26E460C7-DC1C-C51E-D56D-C3BF088346AF}"/>
              </a:ext>
            </a:extLst>
          </p:cNvPr>
          <p:cNvSpPr txBox="1"/>
          <p:nvPr/>
        </p:nvSpPr>
        <p:spPr>
          <a:xfrm>
            <a:off x="443063" y="1894289"/>
            <a:ext cx="11393862" cy="372409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0" cap="none" spc="0" baseline="0">
                <a:solidFill>
                  <a:srgbClr val="FFD966"/>
                </a:solidFill>
                <a:uFillTx/>
                <a:latin typeface="Abadi" pitchFamily="34"/>
              </a:rPr>
              <a:t>In the GUI</a:t>
            </a:r>
            <a:r>
              <a:rPr lang="en-US" sz="2400" b="0" i="0" u="none" strike="noStrike" kern="0" cap="none" spc="0" baseline="0">
                <a:solidFill>
                  <a:srgbClr val="E2F0D9"/>
                </a:solidFill>
                <a:uFillTx/>
                <a:latin typeface="Abadi" pitchFamily="34"/>
              </a:rPr>
              <a:t> we 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decided to 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display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 every kind of 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event detected 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by our Arduino station.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1200" cap="none" spc="0" baseline="0">
                <a:solidFill>
                  <a:srgbClr val="FFC000"/>
                </a:solidFill>
                <a:uFillTx/>
                <a:latin typeface="Abadi" pitchFamily="34"/>
              </a:rPr>
              <a:t>Day and night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: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Two radial gradients that act as background themes (.png), switching at a given time.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1200" cap="none" spc="0" baseline="0">
                <a:solidFill>
                  <a:srgbClr val="FFC000"/>
                </a:solidFill>
                <a:uFillTx/>
                <a:latin typeface="Abadi" pitchFamily="34"/>
              </a:rPr>
              <a:t>Wind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: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Implemented as the oscillating movement of the trees (.svg).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8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8">
            <a:extLst>
              <a:ext uri="{FF2B5EF4-FFF2-40B4-BE49-F238E27FC236}">
                <a16:creationId xmlns:a16="http://schemas.microsoft.com/office/drawing/2014/main" id="{50239FF8-8FA3-C575-EB07-2CD7A5C727FD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" name="Immagine 4">
            <a:extLst>
              <a:ext uri="{FF2B5EF4-FFF2-40B4-BE49-F238E27FC236}">
                <a16:creationId xmlns:a16="http://schemas.microsoft.com/office/drawing/2014/main" id="{CFA89AA5-87DF-8903-2729-E821C4E1D44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31975"/>
            <a:ext cx="12191996" cy="726851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asellaDiTesto 9">
            <a:extLst>
              <a:ext uri="{FF2B5EF4-FFF2-40B4-BE49-F238E27FC236}">
                <a16:creationId xmlns:a16="http://schemas.microsoft.com/office/drawing/2014/main" id="{730AC765-9EB3-96F0-9F4E-6C1065919458}"/>
              </a:ext>
            </a:extLst>
          </p:cNvPr>
          <p:cNvSpPr txBox="1"/>
          <p:nvPr/>
        </p:nvSpPr>
        <p:spPr>
          <a:xfrm>
            <a:off x="443063" y="235668"/>
            <a:ext cx="5835188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5400" b="0" i="0" u="none" strike="noStrike" kern="1200" cap="none" spc="0" baseline="0">
                <a:solidFill>
                  <a:srgbClr val="E2F0D9"/>
                </a:solidFill>
                <a:uFillTx/>
                <a:latin typeface="Forte" pitchFamily="66"/>
              </a:rPr>
              <a:t>Processing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9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8">
            <a:extLst>
              <a:ext uri="{FF2B5EF4-FFF2-40B4-BE49-F238E27FC236}">
                <a16:creationId xmlns:a16="http://schemas.microsoft.com/office/drawing/2014/main" id="{F047CDE1-042E-C83A-4FA9-116F0CBEEC7F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" name="Immagine 4">
            <a:extLst>
              <a:ext uri="{FF2B5EF4-FFF2-40B4-BE49-F238E27FC236}">
                <a16:creationId xmlns:a16="http://schemas.microsoft.com/office/drawing/2014/main" id="{91ACBC0D-3CBD-74E9-511C-87DCA04954F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9000"/>
          </a:blip>
          <a:stretch>
            <a:fillRect/>
          </a:stretch>
        </p:blipFill>
        <p:spPr>
          <a:xfrm>
            <a:off x="0" y="-131975"/>
            <a:ext cx="12191996" cy="726851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asellaDiTesto 9">
            <a:extLst>
              <a:ext uri="{FF2B5EF4-FFF2-40B4-BE49-F238E27FC236}">
                <a16:creationId xmlns:a16="http://schemas.microsoft.com/office/drawing/2014/main" id="{3198A187-877E-22F0-59E5-A4CBDBB280AB}"/>
              </a:ext>
            </a:extLst>
          </p:cNvPr>
          <p:cNvSpPr txBox="1"/>
          <p:nvPr/>
        </p:nvSpPr>
        <p:spPr>
          <a:xfrm>
            <a:off x="443063" y="235668"/>
            <a:ext cx="5835188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5400" b="0" i="0" u="none" strike="noStrike" kern="1200" cap="none" spc="0" baseline="0">
                <a:solidFill>
                  <a:srgbClr val="E2F0D9"/>
                </a:solidFill>
                <a:uFillTx/>
                <a:latin typeface="Forte" pitchFamily="66"/>
              </a:rPr>
              <a:t>Processing</a:t>
            </a:r>
          </a:p>
        </p:txBody>
      </p:sp>
      <p:sp>
        <p:nvSpPr>
          <p:cNvPr id="5" name="CasellaDiTesto 6">
            <a:extLst>
              <a:ext uri="{FF2B5EF4-FFF2-40B4-BE49-F238E27FC236}">
                <a16:creationId xmlns:a16="http://schemas.microsoft.com/office/drawing/2014/main" id="{E8E7B6AD-1F24-239D-5EBA-40CD56CA6EF1}"/>
              </a:ext>
            </a:extLst>
          </p:cNvPr>
          <p:cNvSpPr txBox="1"/>
          <p:nvPr/>
        </p:nvSpPr>
        <p:spPr>
          <a:xfrm>
            <a:off x="443063" y="1828306"/>
            <a:ext cx="10938299" cy="378565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1200" cap="none" spc="0" baseline="0">
                <a:solidFill>
                  <a:srgbClr val="FFC000"/>
                </a:solidFill>
                <a:uFillTx/>
                <a:latin typeface="Abadi" pitchFamily="34"/>
              </a:rPr>
              <a:t>Clouds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: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Moving elements in the sky (.png) that 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reflect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 the amount of 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light sensed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. They 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loop in the </a:t>
            </a:r>
            <a:r>
              <a:rPr lang="en-US" sz="2400" b="0" i="0" u="none" strike="noStrike" kern="0" cap="none" spc="0" baseline="0">
                <a:solidFill>
                  <a:srgbClr val="FFD966"/>
                </a:solidFill>
                <a:uFillTx/>
                <a:latin typeface="Abadi" pitchFamily="34"/>
              </a:rPr>
              <a:t>window </a:t>
            </a:r>
            <a:r>
              <a:rPr lang="en-US" sz="2400" b="0" i="0" u="none" strike="noStrike" kern="0" cap="none" spc="0" baseline="0">
                <a:solidFill>
                  <a:srgbClr val="E2F0D9"/>
                </a:solidFill>
                <a:uFillTx/>
                <a:latin typeface="Abadi" pitchFamily="34"/>
              </a:rPr>
              <a:t>until the light raises over a certain value. 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The only limitation is the impossibility to catch any quantity that could give us a feedback on the presence of clouds by night.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>
                <a:solidFill>
                  <a:srgbClr val="FFC000"/>
                </a:solidFill>
                <a:uFillTx/>
                <a:latin typeface="Abadi" pitchFamily="34"/>
              </a:rPr>
              <a:t>Rain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: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Drops falling accordingly to the weather condition. For this element we relied simply on the tools offered by Processing, creating oblong ellipses that move over time.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6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8">
            <a:extLst>
              <a:ext uri="{FF2B5EF4-FFF2-40B4-BE49-F238E27FC236}">
                <a16:creationId xmlns:a16="http://schemas.microsoft.com/office/drawing/2014/main" id="{5BAFCE5E-62AF-250C-CC45-DAF300C6F9E9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" name="Immagine 8">
            <a:extLst>
              <a:ext uri="{FF2B5EF4-FFF2-40B4-BE49-F238E27FC236}">
                <a16:creationId xmlns:a16="http://schemas.microsoft.com/office/drawing/2014/main" id="{3A1B5309-2AE2-2981-A27D-804DCEBB5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6" cy="709592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asellaDiTesto 9">
            <a:extLst>
              <a:ext uri="{FF2B5EF4-FFF2-40B4-BE49-F238E27FC236}">
                <a16:creationId xmlns:a16="http://schemas.microsoft.com/office/drawing/2014/main" id="{911913E4-E523-73CE-ADAA-AD0465164917}"/>
              </a:ext>
            </a:extLst>
          </p:cNvPr>
          <p:cNvSpPr txBox="1"/>
          <p:nvPr/>
        </p:nvSpPr>
        <p:spPr>
          <a:xfrm>
            <a:off x="443063" y="235668"/>
            <a:ext cx="5835188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5400" b="0" i="0" u="none" strike="noStrike" kern="1200" cap="none" spc="0" baseline="0">
                <a:solidFill>
                  <a:srgbClr val="E2F0D9"/>
                </a:solidFill>
                <a:uFillTx/>
                <a:latin typeface="Forte" pitchFamily="66"/>
              </a:rPr>
              <a:t>Processing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8">
            <a:extLst>
              <a:ext uri="{FF2B5EF4-FFF2-40B4-BE49-F238E27FC236}">
                <a16:creationId xmlns:a16="http://schemas.microsoft.com/office/drawing/2014/main" id="{67605C99-C295-7239-F260-E414B76E73FA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" name="Immagine 8">
            <a:extLst>
              <a:ext uri="{FF2B5EF4-FFF2-40B4-BE49-F238E27FC236}">
                <a16:creationId xmlns:a16="http://schemas.microsoft.com/office/drawing/2014/main" id="{638F25C3-3D96-1AB1-E550-58739057C98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1996" cy="709592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asellaDiTesto 9">
            <a:extLst>
              <a:ext uri="{FF2B5EF4-FFF2-40B4-BE49-F238E27FC236}">
                <a16:creationId xmlns:a16="http://schemas.microsoft.com/office/drawing/2014/main" id="{D6485828-A8BC-497E-5F4E-67A417BB196D}"/>
              </a:ext>
            </a:extLst>
          </p:cNvPr>
          <p:cNvSpPr txBox="1"/>
          <p:nvPr/>
        </p:nvSpPr>
        <p:spPr>
          <a:xfrm>
            <a:off x="443063" y="235668"/>
            <a:ext cx="5835188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5400" b="0" i="0" u="none" strike="noStrike" kern="1200" cap="none" spc="0" baseline="0">
                <a:solidFill>
                  <a:srgbClr val="E2F0D9"/>
                </a:solidFill>
                <a:uFillTx/>
                <a:latin typeface="Forte" pitchFamily="66"/>
              </a:rPr>
              <a:t>Processing</a:t>
            </a:r>
          </a:p>
        </p:txBody>
      </p:sp>
      <p:sp>
        <p:nvSpPr>
          <p:cNvPr id="5" name="CasellaDiTesto 5">
            <a:extLst>
              <a:ext uri="{FF2B5EF4-FFF2-40B4-BE49-F238E27FC236}">
                <a16:creationId xmlns:a16="http://schemas.microsoft.com/office/drawing/2014/main" id="{A8AA6353-D08A-0C0D-FC94-482B5AF725CA}"/>
              </a:ext>
            </a:extLst>
          </p:cNvPr>
          <p:cNvSpPr txBox="1"/>
          <p:nvPr/>
        </p:nvSpPr>
        <p:spPr>
          <a:xfrm>
            <a:off x="443063" y="1290977"/>
            <a:ext cx="10938299" cy="15696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1200" cap="none" spc="0" baseline="0">
                <a:solidFill>
                  <a:srgbClr val="FFC000"/>
                </a:solidFill>
                <a:uFillTx/>
                <a:latin typeface="Abadi" pitchFamily="34"/>
              </a:rPr>
              <a:t>Stars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: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Randomly positioned 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during the setup phase, these little circular ellipses 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can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 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shine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 thanks to the implementation of simple line elements that appear occasionally.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7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8">
            <a:extLst>
              <a:ext uri="{FF2B5EF4-FFF2-40B4-BE49-F238E27FC236}">
                <a16:creationId xmlns:a16="http://schemas.microsoft.com/office/drawing/2014/main" id="{5D14526B-AF50-FEC5-00B8-C8F6E8F51D84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" name="Immagine 8">
            <a:extLst>
              <a:ext uri="{FF2B5EF4-FFF2-40B4-BE49-F238E27FC236}">
                <a16:creationId xmlns:a16="http://schemas.microsoft.com/office/drawing/2014/main" id="{4485396F-B6B2-06BF-C483-3FF44D1130F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1996" cy="709592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asellaDiTesto 9">
            <a:extLst>
              <a:ext uri="{FF2B5EF4-FFF2-40B4-BE49-F238E27FC236}">
                <a16:creationId xmlns:a16="http://schemas.microsoft.com/office/drawing/2014/main" id="{AAC48F29-47F4-6C83-91A5-DF4BB8A0E2D2}"/>
              </a:ext>
            </a:extLst>
          </p:cNvPr>
          <p:cNvSpPr txBox="1"/>
          <p:nvPr/>
        </p:nvSpPr>
        <p:spPr>
          <a:xfrm>
            <a:off x="443063" y="235668"/>
            <a:ext cx="5835188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5400" b="0" i="0" u="none" strike="noStrike" kern="1200" cap="none" spc="0" baseline="0">
                <a:solidFill>
                  <a:srgbClr val="E2F0D9"/>
                </a:solidFill>
                <a:uFillTx/>
                <a:latin typeface="Forte" pitchFamily="66"/>
              </a:rPr>
              <a:t>Processing</a:t>
            </a:r>
          </a:p>
        </p:txBody>
      </p:sp>
      <p:sp>
        <p:nvSpPr>
          <p:cNvPr id="5" name="CasellaDiTesto 5">
            <a:extLst>
              <a:ext uri="{FF2B5EF4-FFF2-40B4-BE49-F238E27FC236}">
                <a16:creationId xmlns:a16="http://schemas.microsoft.com/office/drawing/2014/main" id="{295C4788-A443-2AB6-D985-51FAACA780D0}"/>
              </a:ext>
            </a:extLst>
          </p:cNvPr>
          <p:cNvSpPr txBox="1"/>
          <p:nvPr/>
        </p:nvSpPr>
        <p:spPr>
          <a:xfrm>
            <a:off x="443063" y="1163839"/>
            <a:ext cx="3337084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342900" marR="0" lvl="0" indent="-34290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0" cap="none" spc="0" baseline="0">
                <a:solidFill>
                  <a:srgbClr val="FFC000"/>
                </a:solidFill>
                <a:uFillTx/>
                <a:latin typeface="Abadi" pitchFamily="34"/>
              </a:rPr>
              <a:t>Additional features </a:t>
            </a:r>
            <a:endParaRPr lang="en-US" sz="2400" b="0" i="0" u="none" strike="noStrike" kern="0" cap="none" spc="0" baseline="0">
              <a:solidFill>
                <a:srgbClr val="E2F0D9"/>
              </a:solidFill>
              <a:uFillTx/>
              <a:latin typeface="Abadi" pitchFamily="34"/>
            </a:endParaRPr>
          </a:p>
        </p:txBody>
      </p:sp>
      <p:cxnSp>
        <p:nvCxnSpPr>
          <p:cNvPr id="6" name="Connettore 2 7">
            <a:extLst>
              <a:ext uri="{FF2B5EF4-FFF2-40B4-BE49-F238E27FC236}">
                <a16:creationId xmlns:a16="http://schemas.microsoft.com/office/drawing/2014/main" id="{7F634FD3-C47C-6D82-4B2C-7E86405CC1EA}"/>
              </a:ext>
            </a:extLst>
          </p:cNvPr>
          <p:cNvCxnSpPr/>
          <p:nvPr/>
        </p:nvCxnSpPr>
        <p:spPr>
          <a:xfrm>
            <a:off x="10220962" y="4520949"/>
            <a:ext cx="416554" cy="1340455"/>
          </a:xfrm>
          <a:prstGeom prst="straightConnector1">
            <a:avLst/>
          </a:prstGeom>
          <a:noFill/>
          <a:ln w="50804" cap="flat">
            <a:solidFill>
              <a:srgbClr val="FFC000"/>
            </a:solidFill>
            <a:prstDash val="solid"/>
            <a:miter/>
            <a:tailEnd type="arrow"/>
          </a:ln>
        </p:spPr>
      </p:cxnSp>
      <p:sp>
        <p:nvSpPr>
          <p:cNvPr id="7" name="CasellaDiTesto 17">
            <a:extLst>
              <a:ext uri="{FF2B5EF4-FFF2-40B4-BE49-F238E27FC236}">
                <a16:creationId xmlns:a16="http://schemas.microsoft.com/office/drawing/2014/main" id="{FBDC5947-95A9-BB14-EB1B-00CD3C204FEF}"/>
              </a:ext>
            </a:extLst>
          </p:cNvPr>
          <p:cNvSpPr txBox="1"/>
          <p:nvPr/>
        </p:nvSpPr>
        <p:spPr>
          <a:xfrm>
            <a:off x="8747763" y="4061079"/>
            <a:ext cx="2946397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1200" cap="none" spc="0" baseline="0">
                <a:solidFill>
                  <a:srgbClr val="FFC000"/>
                </a:solidFill>
                <a:uFillTx/>
                <a:latin typeface="Abadi" pitchFamily="34"/>
              </a:rPr>
              <a:t>Temperature slider</a:t>
            </a:r>
          </a:p>
        </p:txBody>
      </p:sp>
      <p:pic>
        <p:nvPicPr>
          <p:cNvPr id="8" name="Immagine 523">
            <a:extLst>
              <a:ext uri="{FF2B5EF4-FFF2-40B4-BE49-F238E27FC236}">
                <a16:creationId xmlns:a16="http://schemas.microsoft.com/office/drawing/2014/main" id="{39283904-B1E3-537E-82B0-A9B428F545D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3000"/>
          </a:blip>
          <a:stretch>
            <a:fillRect/>
          </a:stretch>
        </p:blipFill>
        <p:spPr>
          <a:xfrm>
            <a:off x="10048241" y="577288"/>
            <a:ext cx="1467831" cy="1393746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8">
            <a:extLst>
              <a:ext uri="{FF2B5EF4-FFF2-40B4-BE49-F238E27FC236}">
                <a16:creationId xmlns:a16="http://schemas.microsoft.com/office/drawing/2014/main" id="{A1E476E9-8C9E-31AE-D3EB-438CB9361EE9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" name="Immagine 8">
            <a:extLst>
              <a:ext uri="{FF2B5EF4-FFF2-40B4-BE49-F238E27FC236}">
                <a16:creationId xmlns:a16="http://schemas.microsoft.com/office/drawing/2014/main" id="{56566FAC-C98C-0576-055D-7966290EC3B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1996" cy="709592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asellaDiTesto 9">
            <a:extLst>
              <a:ext uri="{FF2B5EF4-FFF2-40B4-BE49-F238E27FC236}">
                <a16:creationId xmlns:a16="http://schemas.microsoft.com/office/drawing/2014/main" id="{F4CD7FC1-3016-7727-28A0-9255BF917644}"/>
              </a:ext>
            </a:extLst>
          </p:cNvPr>
          <p:cNvSpPr txBox="1"/>
          <p:nvPr/>
        </p:nvSpPr>
        <p:spPr>
          <a:xfrm>
            <a:off x="443063" y="235668"/>
            <a:ext cx="5835188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5400" b="0" i="0" u="none" strike="noStrike" kern="1200" cap="none" spc="0" baseline="0">
                <a:solidFill>
                  <a:srgbClr val="E2F0D9"/>
                </a:solidFill>
                <a:uFillTx/>
                <a:latin typeface="Forte" pitchFamily="66"/>
              </a:rPr>
              <a:t>Processing</a:t>
            </a:r>
          </a:p>
        </p:txBody>
      </p:sp>
      <p:cxnSp>
        <p:nvCxnSpPr>
          <p:cNvPr id="5" name="Connettore 2 6">
            <a:extLst>
              <a:ext uri="{FF2B5EF4-FFF2-40B4-BE49-F238E27FC236}">
                <a16:creationId xmlns:a16="http://schemas.microsoft.com/office/drawing/2014/main" id="{5B3B7FD2-4F5B-A101-CA15-7B71F0F57FCB}"/>
              </a:ext>
            </a:extLst>
          </p:cNvPr>
          <p:cNvCxnSpPr/>
          <p:nvPr/>
        </p:nvCxnSpPr>
        <p:spPr>
          <a:xfrm flipH="1">
            <a:off x="9286244" y="4520949"/>
            <a:ext cx="507994" cy="1290319"/>
          </a:xfrm>
          <a:prstGeom prst="straightConnector1">
            <a:avLst/>
          </a:prstGeom>
          <a:noFill/>
          <a:ln w="50804" cap="flat">
            <a:solidFill>
              <a:srgbClr val="FFC000"/>
            </a:solidFill>
            <a:prstDash val="solid"/>
            <a:miter/>
            <a:tailEnd type="arrow"/>
          </a:ln>
        </p:spPr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838671C-9A73-4023-F823-9AA989E398CA}"/>
              </a:ext>
            </a:extLst>
          </p:cNvPr>
          <p:cNvSpPr txBox="1"/>
          <p:nvPr/>
        </p:nvSpPr>
        <p:spPr>
          <a:xfrm>
            <a:off x="8813801" y="4033518"/>
            <a:ext cx="1960875" cy="73866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1200" cap="none" spc="0" baseline="0">
                <a:solidFill>
                  <a:srgbClr val="FFC000"/>
                </a:solidFill>
                <a:uFillTx/>
                <a:latin typeface="Abadi" pitchFamily="34"/>
              </a:rPr>
              <a:t>Volume knob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it-IT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7" name="Immagine 523">
            <a:extLst>
              <a:ext uri="{FF2B5EF4-FFF2-40B4-BE49-F238E27FC236}">
                <a16:creationId xmlns:a16="http://schemas.microsoft.com/office/drawing/2014/main" id="{127192B0-C5D8-F698-A9C2-38867DECA06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3000"/>
          </a:blip>
          <a:stretch>
            <a:fillRect/>
          </a:stretch>
        </p:blipFill>
        <p:spPr>
          <a:xfrm>
            <a:off x="10048241" y="577288"/>
            <a:ext cx="1467831" cy="139374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CasellaDiTesto 5">
            <a:extLst>
              <a:ext uri="{FF2B5EF4-FFF2-40B4-BE49-F238E27FC236}">
                <a16:creationId xmlns:a16="http://schemas.microsoft.com/office/drawing/2014/main" id="{846E9710-D99A-3F08-AAEB-A709D6959A13}"/>
              </a:ext>
            </a:extLst>
          </p:cNvPr>
          <p:cNvSpPr txBox="1"/>
          <p:nvPr/>
        </p:nvSpPr>
        <p:spPr>
          <a:xfrm>
            <a:off x="443063" y="1163839"/>
            <a:ext cx="3337084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342900" marR="0" lvl="0" indent="-34290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0" cap="none" spc="0" baseline="0">
                <a:solidFill>
                  <a:srgbClr val="FFC000"/>
                </a:solidFill>
                <a:uFillTx/>
                <a:latin typeface="Abadi" pitchFamily="34"/>
              </a:rPr>
              <a:t>Additional features </a:t>
            </a:r>
            <a:endParaRPr lang="en-US" sz="2400" b="0" i="0" u="none" strike="noStrike" kern="0" cap="none" spc="0" baseline="0">
              <a:solidFill>
                <a:srgbClr val="E2F0D9"/>
              </a:solidFill>
              <a:uFillTx/>
              <a:latin typeface="Abadi" pitchFamily="34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8">
            <a:extLst>
              <a:ext uri="{FF2B5EF4-FFF2-40B4-BE49-F238E27FC236}">
                <a16:creationId xmlns:a16="http://schemas.microsoft.com/office/drawing/2014/main" id="{279A5EAD-42C0-97F4-756A-AA57BCC5DE7A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" name="Immagine 8">
            <a:extLst>
              <a:ext uri="{FF2B5EF4-FFF2-40B4-BE49-F238E27FC236}">
                <a16:creationId xmlns:a16="http://schemas.microsoft.com/office/drawing/2014/main" id="{B3F44431-54E0-9B0C-F7C1-85931BF7AC2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1996" cy="709592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asellaDiTesto 9">
            <a:extLst>
              <a:ext uri="{FF2B5EF4-FFF2-40B4-BE49-F238E27FC236}">
                <a16:creationId xmlns:a16="http://schemas.microsoft.com/office/drawing/2014/main" id="{1F8003AC-9439-25F2-E281-CF4AC559ACE9}"/>
              </a:ext>
            </a:extLst>
          </p:cNvPr>
          <p:cNvSpPr txBox="1"/>
          <p:nvPr/>
        </p:nvSpPr>
        <p:spPr>
          <a:xfrm>
            <a:off x="443063" y="235668"/>
            <a:ext cx="5835188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5400" b="0" i="0" u="none" strike="noStrike" kern="1200" cap="none" spc="0" baseline="0">
                <a:solidFill>
                  <a:srgbClr val="E2F0D9"/>
                </a:solidFill>
                <a:uFillTx/>
                <a:latin typeface="Forte" pitchFamily="66"/>
              </a:rPr>
              <a:t>Processing</a:t>
            </a:r>
          </a:p>
        </p:txBody>
      </p:sp>
      <p:cxnSp>
        <p:nvCxnSpPr>
          <p:cNvPr id="5" name="Connettore 2 11">
            <a:extLst>
              <a:ext uri="{FF2B5EF4-FFF2-40B4-BE49-F238E27FC236}">
                <a16:creationId xmlns:a16="http://schemas.microsoft.com/office/drawing/2014/main" id="{D0FE8F1C-90E3-99A2-CA86-63445E9CCB4A}"/>
              </a:ext>
            </a:extLst>
          </p:cNvPr>
          <p:cNvCxnSpPr/>
          <p:nvPr/>
        </p:nvCxnSpPr>
        <p:spPr>
          <a:xfrm flipH="1">
            <a:off x="6634484" y="4846320"/>
            <a:ext cx="985512" cy="1239268"/>
          </a:xfrm>
          <a:prstGeom prst="straightConnector1">
            <a:avLst/>
          </a:prstGeom>
          <a:noFill/>
          <a:ln w="50804" cap="flat">
            <a:solidFill>
              <a:srgbClr val="FFC000"/>
            </a:solidFill>
            <a:prstDash val="solid"/>
            <a:miter/>
            <a:tailEnd type="arrow"/>
          </a:ln>
        </p:spPr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3EFCD9C-FF39-2474-92FE-841D2679A553}"/>
              </a:ext>
            </a:extLst>
          </p:cNvPr>
          <p:cNvSpPr txBox="1"/>
          <p:nvPr/>
        </p:nvSpPr>
        <p:spPr>
          <a:xfrm>
            <a:off x="6990075" y="3867518"/>
            <a:ext cx="2341412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1200" cap="none" spc="0" baseline="0">
                <a:solidFill>
                  <a:srgbClr val="FFC000"/>
                </a:solidFill>
                <a:uFillTx/>
                <a:latin typeface="Abadi" pitchFamily="34"/>
              </a:rPr>
              <a:t>Real time weather values</a:t>
            </a:r>
          </a:p>
        </p:txBody>
      </p:sp>
      <p:pic>
        <p:nvPicPr>
          <p:cNvPr id="7" name="Immagine 523">
            <a:extLst>
              <a:ext uri="{FF2B5EF4-FFF2-40B4-BE49-F238E27FC236}">
                <a16:creationId xmlns:a16="http://schemas.microsoft.com/office/drawing/2014/main" id="{38F23D9A-E30B-15D6-F332-503FCED1370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3000"/>
          </a:blip>
          <a:stretch>
            <a:fillRect/>
          </a:stretch>
        </p:blipFill>
        <p:spPr>
          <a:xfrm>
            <a:off x="10048241" y="577288"/>
            <a:ext cx="1467831" cy="139374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CasellaDiTesto 5">
            <a:extLst>
              <a:ext uri="{FF2B5EF4-FFF2-40B4-BE49-F238E27FC236}">
                <a16:creationId xmlns:a16="http://schemas.microsoft.com/office/drawing/2014/main" id="{699A5BA6-0C73-9491-184B-9C138F554E67}"/>
              </a:ext>
            </a:extLst>
          </p:cNvPr>
          <p:cNvSpPr txBox="1"/>
          <p:nvPr/>
        </p:nvSpPr>
        <p:spPr>
          <a:xfrm>
            <a:off x="443063" y="1163839"/>
            <a:ext cx="3337084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342900" marR="0" lvl="0" indent="-34290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0" cap="none" spc="0" baseline="0">
                <a:solidFill>
                  <a:srgbClr val="FFC000"/>
                </a:solidFill>
                <a:uFillTx/>
                <a:latin typeface="Abadi" pitchFamily="34"/>
              </a:rPr>
              <a:t>Additional features </a:t>
            </a:r>
            <a:endParaRPr lang="en-US" sz="2400" b="0" i="0" u="none" strike="noStrike" kern="0" cap="none" spc="0" baseline="0">
              <a:solidFill>
                <a:srgbClr val="E2F0D9"/>
              </a:solidFill>
              <a:uFillTx/>
              <a:latin typeface="Abadi" pitchFamily="34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8">
            <a:extLst>
              <a:ext uri="{FF2B5EF4-FFF2-40B4-BE49-F238E27FC236}">
                <a16:creationId xmlns:a16="http://schemas.microsoft.com/office/drawing/2014/main" id="{7B6C624A-5154-8CC7-5EA2-1CD647688932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" name="Immagine 8">
            <a:extLst>
              <a:ext uri="{FF2B5EF4-FFF2-40B4-BE49-F238E27FC236}">
                <a16:creationId xmlns:a16="http://schemas.microsoft.com/office/drawing/2014/main" id="{2727934E-52CD-06C1-E201-B8CC3751759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1996" cy="709592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asellaDiTesto 9">
            <a:extLst>
              <a:ext uri="{FF2B5EF4-FFF2-40B4-BE49-F238E27FC236}">
                <a16:creationId xmlns:a16="http://schemas.microsoft.com/office/drawing/2014/main" id="{595A4EFE-4797-2DBA-79F3-39F6DD7546E3}"/>
              </a:ext>
            </a:extLst>
          </p:cNvPr>
          <p:cNvSpPr txBox="1"/>
          <p:nvPr/>
        </p:nvSpPr>
        <p:spPr>
          <a:xfrm>
            <a:off x="443063" y="235668"/>
            <a:ext cx="5835188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5400" b="0" i="0" u="none" strike="noStrike" kern="1200" cap="none" spc="0" baseline="0">
                <a:solidFill>
                  <a:srgbClr val="E2F0D9"/>
                </a:solidFill>
                <a:uFillTx/>
                <a:latin typeface="Forte" pitchFamily="66"/>
              </a:rPr>
              <a:t>Processing</a:t>
            </a:r>
          </a:p>
        </p:txBody>
      </p:sp>
      <p:cxnSp>
        <p:nvCxnSpPr>
          <p:cNvPr id="5" name="Connettore 2 13">
            <a:extLst>
              <a:ext uri="{FF2B5EF4-FFF2-40B4-BE49-F238E27FC236}">
                <a16:creationId xmlns:a16="http://schemas.microsoft.com/office/drawing/2014/main" id="{8193F9DE-B1B1-746B-8DA5-1457EB82A7F9}"/>
              </a:ext>
            </a:extLst>
          </p:cNvPr>
          <p:cNvCxnSpPr/>
          <p:nvPr/>
        </p:nvCxnSpPr>
        <p:spPr>
          <a:xfrm>
            <a:off x="1290328" y="4846320"/>
            <a:ext cx="507995" cy="964948"/>
          </a:xfrm>
          <a:prstGeom prst="straightConnector1">
            <a:avLst/>
          </a:prstGeom>
          <a:noFill/>
          <a:ln w="50804" cap="flat">
            <a:solidFill>
              <a:srgbClr val="FFC000"/>
            </a:solidFill>
            <a:prstDash val="solid"/>
            <a:miter/>
            <a:tailEnd type="arrow"/>
          </a:ln>
        </p:spPr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3EAC714-0B86-B78D-3F48-59A39FF565FA}"/>
              </a:ext>
            </a:extLst>
          </p:cNvPr>
          <p:cNvSpPr txBox="1"/>
          <p:nvPr/>
        </p:nvSpPr>
        <p:spPr>
          <a:xfrm>
            <a:off x="40645" y="3966950"/>
            <a:ext cx="2499356" cy="1107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1200" cap="none" spc="0" baseline="0">
                <a:solidFill>
                  <a:srgbClr val="FFC000"/>
                </a:solidFill>
                <a:uFillTx/>
                <a:latin typeface="Abadi" pitchFamily="34"/>
              </a:rPr>
              <a:t>Date, hour and mood value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it-IT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7" name="Immagine 523">
            <a:extLst>
              <a:ext uri="{FF2B5EF4-FFF2-40B4-BE49-F238E27FC236}">
                <a16:creationId xmlns:a16="http://schemas.microsoft.com/office/drawing/2014/main" id="{C46E3D5F-8DA7-ACD8-8FCB-119E7E17F9B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3000"/>
          </a:blip>
          <a:stretch>
            <a:fillRect/>
          </a:stretch>
        </p:blipFill>
        <p:spPr>
          <a:xfrm>
            <a:off x="10048241" y="577288"/>
            <a:ext cx="1467831" cy="139374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CasellaDiTesto 5">
            <a:extLst>
              <a:ext uri="{FF2B5EF4-FFF2-40B4-BE49-F238E27FC236}">
                <a16:creationId xmlns:a16="http://schemas.microsoft.com/office/drawing/2014/main" id="{1575D574-AFCC-1233-B9A6-A8871CE24293}"/>
              </a:ext>
            </a:extLst>
          </p:cNvPr>
          <p:cNvSpPr txBox="1"/>
          <p:nvPr/>
        </p:nvSpPr>
        <p:spPr>
          <a:xfrm>
            <a:off x="443063" y="1163839"/>
            <a:ext cx="3337084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342900" marR="0" lvl="0" indent="-34290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0" cap="none" spc="0" baseline="0">
                <a:solidFill>
                  <a:srgbClr val="FFC000"/>
                </a:solidFill>
                <a:uFillTx/>
                <a:latin typeface="Abadi" pitchFamily="34"/>
              </a:rPr>
              <a:t>Additional features </a:t>
            </a:r>
            <a:endParaRPr lang="en-US" sz="2400" b="0" i="0" u="none" strike="noStrike" kern="0" cap="none" spc="0" baseline="0">
              <a:solidFill>
                <a:srgbClr val="E2F0D9"/>
              </a:solidFill>
              <a:uFillTx/>
              <a:latin typeface="Abadi" pitchFamily="34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8">
            <a:extLst>
              <a:ext uri="{FF2B5EF4-FFF2-40B4-BE49-F238E27FC236}">
                <a16:creationId xmlns:a16="http://schemas.microsoft.com/office/drawing/2014/main" id="{0C02E41C-D5CF-C8EA-0AB1-0508E135865F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" name="Immagine 12">
            <a:extLst>
              <a:ext uri="{FF2B5EF4-FFF2-40B4-BE49-F238E27FC236}">
                <a16:creationId xmlns:a16="http://schemas.microsoft.com/office/drawing/2014/main" id="{98F8663F-0877-E88E-501D-348F50F2B03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12191996" cy="711200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asellaDiTesto 9">
            <a:extLst>
              <a:ext uri="{FF2B5EF4-FFF2-40B4-BE49-F238E27FC236}">
                <a16:creationId xmlns:a16="http://schemas.microsoft.com/office/drawing/2014/main" id="{B135F0E1-E040-1376-FB69-48C8A2EB3373}"/>
              </a:ext>
            </a:extLst>
          </p:cNvPr>
          <p:cNvSpPr txBox="1"/>
          <p:nvPr/>
        </p:nvSpPr>
        <p:spPr>
          <a:xfrm>
            <a:off x="443063" y="235668"/>
            <a:ext cx="5835188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5400" b="0" i="0" u="none" strike="noStrike" kern="1200" cap="none" spc="0" baseline="0">
                <a:solidFill>
                  <a:srgbClr val="E2F0D9"/>
                </a:solidFill>
                <a:uFillTx/>
                <a:latin typeface="Forte" pitchFamily="66"/>
              </a:rPr>
              <a:t>Conclusions</a:t>
            </a:r>
          </a:p>
        </p:txBody>
      </p:sp>
      <p:sp>
        <p:nvSpPr>
          <p:cNvPr id="5" name="CasellaDiTesto 10">
            <a:extLst>
              <a:ext uri="{FF2B5EF4-FFF2-40B4-BE49-F238E27FC236}">
                <a16:creationId xmlns:a16="http://schemas.microsoft.com/office/drawing/2014/main" id="{BBD177B9-4011-9CCA-BC54-4EFB565D03AD}"/>
              </a:ext>
            </a:extLst>
          </p:cNvPr>
          <p:cNvSpPr txBox="1"/>
          <p:nvPr/>
        </p:nvSpPr>
        <p:spPr>
          <a:xfrm>
            <a:off x="174814" y="1159001"/>
            <a:ext cx="11216579" cy="415498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457200" marR="0" lvl="1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1200" cap="none" spc="0" baseline="0">
                <a:solidFill>
                  <a:srgbClr val="FFC000"/>
                </a:solidFill>
                <a:uFillTx/>
                <a:latin typeface="Abadi" pitchFamily="34"/>
              </a:rPr>
              <a:t>Pros</a:t>
            </a:r>
            <a:r>
              <a:rPr lang="en-US" sz="2400" b="1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:</a:t>
            </a:r>
          </a:p>
          <a:p>
            <a:pPr marL="457200" marR="0" lvl="1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1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800100" marR="0" lvl="1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The 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connection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 between all the different types of software and the hardware has been completed successfully.</a:t>
            </a:r>
          </a:p>
          <a:p>
            <a:pPr marL="800100" marR="0" lvl="1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800100" marR="0" lvl="1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Compact structure</a:t>
            </a:r>
            <a:r>
              <a:rPr lang="it-IT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.</a:t>
            </a:r>
          </a:p>
          <a:p>
            <a:pPr marL="800100" marR="0" lvl="1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it-IT" sz="24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800100" marR="0" lvl="1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0" cap="none" spc="0" baseline="0">
                <a:solidFill>
                  <a:srgbClr val="E2F0D9"/>
                </a:solidFill>
                <a:uFillTx/>
                <a:latin typeface="Abadi" pitchFamily="34"/>
              </a:rPr>
              <a:t>W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e are satisfied with the fact that the 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mood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 of the music is 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connected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 quite well 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to the weather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.</a:t>
            </a:r>
          </a:p>
          <a:p>
            <a:pPr marL="800100" marR="0" lvl="1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800100" marR="0" lvl="1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The 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GUI is responsive 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as we intended.</a:t>
            </a:r>
            <a:endParaRPr lang="it-IT" sz="24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8">
            <a:extLst>
              <a:ext uri="{FF2B5EF4-FFF2-40B4-BE49-F238E27FC236}">
                <a16:creationId xmlns:a16="http://schemas.microsoft.com/office/drawing/2014/main" id="{6D16787B-AC64-2F5A-0189-609CEFFAA5A5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" name="Immagine 521">
            <a:extLst>
              <a:ext uri="{FF2B5EF4-FFF2-40B4-BE49-F238E27FC236}">
                <a16:creationId xmlns:a16="http://schemas.microsoft.com/office/drawing/2014/main" id="{51AB533E-5AAF-3C9F-95B4-C1E7EB9CC54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1000"/>
          </a:blip>
          <a:srcRect b="3433"/>
          <a:stretch>
            <a:fillRect/>
          </a:stretch>
        </p:blipFill>
        <p:spPr>
          <a:xfrm>
            <a:off x="18" y="-9528"/>
            <a:ext cx="12191978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asellaDiTesto 9">
            <a:extLst>
              <a:ext uri="{FF2B5EF4-FFF2-40B4-BE49-F238E27FC236}">
                <a16:creationId xmlns:a16="http://schemas.microsoft.com/office/drawing/2014/main" id="{750CBC17-4EFE-251F-62E6-2447D182789A}"/>
              </a:ext>
            </a:extLst>
          </p:cNvPr>
          <p:cNvSpPr txBox="1"/>
          <p:nvPr/>
        </p:nvSpPr>
        <p:spPr>
          <a:xfrm>
            <a:off x="443063" y="235668"/>
            <a:ext cx="5835188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5400" b="0" i="0" u="none" strike="noStrike" kern="1200" cap="none" spc="0" baseline="0">
                <a:solidFill>
                  <a:srgbClr val="E2F0D9"/>
                </a:solidFill>
                <a:uFillTx/>
                <a:latin typeface="Forte" pitchFamily="66"/>
              </a:rPr>
              <a:t>Introduction</a:t>
            </a:r>
          </a:p>
        </p:txBody>
      </p:sp>
      <p:sp>
        <p:nvSpPr>
          <p:cNvPr id="5" name="CasellaDiTesto 10">
            <a:extLst>
              <a:ext uri="{FF2B5EF4-FFF2-40B4-BE49-F238E27FC236}">
                <a16:creationId xmlns:a16="http://schemas.microsoft.com/office/drawing/2014/main" id="{6815F83F-33E1-DB18-B5B5-BF96D707D03B}"/>
              </a:ext>
            </a:extLst>
          </p:cNvPr>
          <p:cNvSpPr txBox="1"/>
          <p:nvPr/>
        </p:nvSpPr>
        <p:spPr>
          <a:xfrm>
            <a:off x="1208196" y="1564355"/>
            <a:ext cx="9775594" cy="341631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We designed a </a:t>
            </a:r>
            <a:r>
              <a:rPr lang="en-US" sz="2400" b="1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Computer Music System 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(CMS) with interaction design principles by means of 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Arduino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, 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SuperCollider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 and 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Processing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.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The CMS we realized is a 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weather station 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that processes and transforms climate data into audio signals.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Our idea was to create a system that generates 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ambient generative music</a:t>
            </a:r>
            <a:r>
              <a:rPr lang="en-US" sz="2400" b="0" i="0" u="none" strike="noStrike" kern="0" cap="none" spc="0" baseline="0">
                <a:solidFill>
                  <a:srgbClr val="E2F0D9"/>
                </a:solidFill>
                <a:uFillTx/>
                <a:latin typeface="Abadi" pitchFamily="34"/>
              </a:rPr>
              <a:t> 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influenced by the weather conditions 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and, in some way, reflects them.</a:t>
            </a:r>
            <a:endParaRPr lang="it-IT" sz="24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8">
            <a:extLst>
              <a:ext uri="{FF2B5EF4-FFF2-40B4-BE49-F238E27FC236}">
                <a16:creationId xmlns:a16="http://schemas.microsoft.com/office/drawing/2014/main" id="{DAC722D7-A278-5814-73A5-25A1AAB5EA00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" name="Immagine 12">
            <a:extLst>
              <a:ext uri="{FF2B5EF4-FFF2-40B4-BE49-F238E27FC236}">
                <a16:creationId xmlns:a16="http://schemas.microsoft.com/office/drawing/2014/main" id="{365BCADD-5213-ACFC-1AE7-92D16C0FFC3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12191996" cy="711200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asellaDiTesto 9">
            <a:extLst>
              <a:ext uri="{FF2B5EF4-FFF2-40B4-BE49-F238E27FC236}">
                <a16:creationId xmlns:a16="http://schemas.microsoft.com/office/drawing/2014/main" id="{D7BF952E-D0DD-6774-A9DD-42B9249C2034}"/>
              </a:ext>
            </a:extLst>
          </p:cNvPr>
          <p:cNvSpPr txBox="1"/>
          <p:nvPr/>
        </p:nvSpPr>
        <p:spPr>
          <a:xfrm>
            <a:off x="443063" y="235668"/>
            <a:ext cx="5835188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5400" b="0" i="0" u="none" strike="noStrike" kern="1200" cap="none" spc="0" baseline="0">
                <a:solidFill>
                  <a:srgbClr val="E2F0D9"/>
                </a:solidFill>
                <a:uFillTx/>
                <a:latin typeface="Forte" pitchFamily="66"/>
              </a:rPr>
              <a:t>Conclusions</a:t>
            </a:r>
          </a:p>
        </p:txBody>
      </p:sp>
      <p:sp>
        <p:nvSpPr>
          <p:cNvPr id="5" name="CasellaDiTesto 10">
            <a:extLst>
              <a:ext uri="{FF2B5EF4-FFF2-40B4-BE49-F238E27FC236}">
                <a16:creationId xmlns:a16="http://schemas.microsoft.com/office/drawing/2014/main" id="{6E3C54C8-E040-08D9-69D0-5532B5713511}"/>
              </a:ext>
            </a:extLst>
          </p:cNvPr>
          <p:cNvSpPr txBox="1"/>
          <p:nvPr/>
        </p:nvSpPr>
        <p:spPr>
          <a:xfrm>
            <a:off x="0" y="1159001"/>
            <a:ext cx="11216579" cy="341631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457200" marR="0" lvl="1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1200" cap="none" spc="0" baseline="0">
                <a:solidFill>
                  <a:srgbClr val="FFC000"/>
                </a:solidFill>
                <a:uFillTx/>
                <a:latin typeface="Abadi" pitchFamily="34"/>
              </a:rPr>
              <a:t>Cons</a:t>
            </a:r>
            <a:r>
              <a:rPr lang="en-US" sz="2400" b="1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:</a:t>
            </a:r>
          </a:p>
          <a:p>
            <a:pPr marL="457200" marR="0" lvl="1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1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800100" marR="0" lvl="1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0" cap="none" spc="0" baseline="0">
                <a:solidFill>
                  <a:srgbClr val="FFD966"/>
                </a:solidFill>
                <a:uFillTx/>
                <a:latin typeface="Abadi" pitchFamily="34"/>
              </a:rPr>
              <a:t>F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ragility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 of the structure</a:t>
            </a:r>
            <a:r>
              <a:rPr lang="it-IT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.</a:t>
            </a:r>
          </a:p>
          <a:p>
            <a:pPr marL="800100" marR="0" lvl="1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it-IT" sz="24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800100" marR="0" lvl="1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The 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anemometer is rudimentary 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and the 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values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 we get from it 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aren’t accurate enough 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to calculate the speed of the wind.</a:t>
            </a:r>
          </a:p>
          <a:p>
            <a:pPr marL="800100" marR="0" lvl="1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800100" marR="0" lvl="1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0" cap="none" spc="0" baseline="0">
                <a:solidFill>
                  <a:srgbClr val="FFD966"/>
                </a:solidFill>
                <a:uFillTx/>
                <a:latin typeface="Abadi" pitchFamily="34"/>
              </a:rPr>
              <a:t>M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usic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 could be </a:t>
            </a:r>
            <a:r>
              <a:rPr lang="en-US" sz="24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perceived as repetitive </a:t>
            </a: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as it is composed of a finite number of musical and rhythmic patterns that follow one another randomly.</a:t>
            </a:r>
            <a:endParaRPr lang="it-IT" sz="24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8">
            <a:extLst>
              <a:ext uri="{FF2B5EF4-FFF2-40B4-BE49-F238E27FC236}">
                <a16:creationId xmlns:a16="http://schemas.microsoft.com/office/drawing/2014/main" id="{44D4B6B8-E6AA-ABCF-BA4C-F5DB8382B1E5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" name="Immagine 521">
            <a:extLst>
              <a:ext uri="{FF2B5EF4-FFF2-40B4-BE49-F238E27FC236}">
                <a16:creationId xmlns:a16="http://schemas.microsoft.com/office/drawing/2014/main" id="{25C412CE-644D-17DB-80BC-B00F7B957E6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1000"/>
          </a:blip>
          <a:srcRect b="3433"/>
          <a:stretch>
            <a:fillRect/>
          </a:stretch>
        </p:blipFill>
        <p:spPr>
          <a:xfrm>
            <a:off x="18" y="-9528"/>
            <a:ext cx="12191978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asellaDiTesto 9">
            <a:extLst>
              <a:ext uri="{FF2B5EF4-FFF2-40B4-BE49-F238E27FC236}">
                <a16:creationId xmlns:a16="http://schemas.microsoft.com/office/drawing/2014/main" id="{E66BAC92-1F68-C283-3D00-11BF6FDCA343}"/>
              </a:ext>
            </a:extLst>
          </p:cNvPr>
          <p:cNvSpPr txBox="1"/>
          <p:nvPr/>
        </p:nvSpPr>
        <p:spPr>
          <a:xfrm>
            <a:off x="443063" y="216822"/>
            <a:ext cx="5835188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5400" b="0" i="0" u="none" strike="noStrike" kern="1200" cap="none" spc="0" baseline="0">
                <a:solidFill>
                  <a:srgbClr val="E2F0D9"/>
                </a:solidFill>
                <a:uFillTx/>
                <a:latin typeface="Forte" pitchFamily="66"/>
              </a:rPr>
              <a:t>Arduino</a:t>
            </a:r>
          </a:p>
        </p:txBody>
      </p:sp>
      <p:sp>
        <p:nvSpPr>
          <p:cNvPr id="5" name="CasellaDiTesto 10">
            <a:extLst>
              <a:ext uri="{FF2B5EF4-FFF2-40B4-BE49-F238E27FC236}">
                <a16:creationId xmlns:a16="http://schemas.microsoft.com/office/drawing/2014/main" id="{BF60454A-8ECA-DDE4-8C73-F63C3447E31B}"/>
              </a:ext>
            </a:extLst>
          </p:cNvPr>
          <p:cNvSpPr txBox="1"/>
          <p:nvPr/>
        </p:nvSpPr>
        <p:spPr>
          <a:xfrm>
            <a:off x="7469166" y="2028614"/>
            <a:ext cx="4279766" cy="341631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Temperature and Humidity Sensor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Rain Detector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Light Sensor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it-IT" sz="24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Magnetic Sensor (Anemometer)</a:t>
            </a:r>
          </a:p>
        </p:txBody>
      </p:sp>
      <p:pic>
        <p:nvPicPr>
          <p:cNvPr id="6" name="Immagine 7">
            <a:extLst>
              <a:ext uri="{FF2B5EF4-FFF2-40B4-BE49-F238E27FC236}">
                <a16:creationId xmlns:a16="http://schemas.microsoft.com/office/drawing/2014/main" id="{5A5A755E-C0EA-8E70-085D-BC03EC0AF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63" y="2093107"/>
            <a:ext cx="6348432" cy="337259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CasellaDiTesto 11">
            <a:extLst>
              <a:ext uri="{FF2B5EF4-FFF2-40B4-BE49-F238E27FC236}">
                <a16:creationId xmlns:a16="http://schemas.microsoft.com/office/drawing/2014/main" id="{1FCD787E-2D64-CF94-FE6D-C14CE09EF0E0}"/>
              </a:ext>
            </a:extLst>
          </p:cNvPr>
          <p:cNvSpPr txBox="1"/>
          <p:nvPr/>
        </p:nvSpPr>
        <p:spPr>
          <a:xfrm>
            <a:off x="443063" y="1149684"/>
            <a:ext cx="6532775" cy="1107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Map physical phenomena into numerical parameters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it-IT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asellaDiTesto 529">
            <a:extLst>
              <a:ext uri="{FF2B5EF4-FFF2-40B4-BE49-F238E27FC236}">
                <a16:creationId xmlns:a16="http://schemas.microsoft.com/office/drawing/2014/main" id="{9EC0A4B0-A0D4-9DD3-4E92-2A7E050CD499}"/>
              </a:ext>
            </a:extLst>
          </p:cNvPr>
          <p:cNvSpPr txBox="1"/>
          <p:nvPr/>
        </p:nvSpPr>
        <p:spPr>
          <a:xfrm>
            <a:off x="8247750" y="1140156"/>
            <a:ext cx="2722598" cy="50783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3000" b="0" i="0" u="none" strike="noStrike" kern="1200" cap="none" spc="0" baseline="0">
                <a:solidFill>
                  <a:srgbClr val="E2F0D9"/>
                </a:solidFill>
                <a:uFillTx/>
                <a:latin typeface="Cooper Black" pitchFamily="18"/>
              </a:rPr>
              <a:t>Components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8">
            <a:extLst>
              <a:ext uri="{FF2B5EF4-FFF2-40B4-BE49-F238E27FC236}">
                <a16:creationId xmlns:a16="http://schemas.microsoft.com/office/drawing/2014/main" id="{0F5B4076-1787-8B65-5BBA-3471F76CE443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" name="Immagine 521">
            <a:extLst>
              <a:ext uri="{FF2B5EF4-FFF2-40B4-BE49-F238E27FC236}">
                <a16:creationId xmlns:a16="http://schemas.microsoft.com/office/drawing/2014/main" id="{FAE41359-6739-D1BB-66CA-7399454ED9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1000"/>
          </a:blip>
          <a:srcRect b="3433"/>
          <a:stretch>
            <a:fillRect/>
          </a:stretch>
        </p:blipFill>
        <p:spPr>
          <a:xfrm>
            <a:off x="18" y="-9528"/>
            <a:ext cx="12191978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asellaDiTesto 9">
            <a:extLst>
              <a:ext uri="{FF2B5EF4-FFF2-40B4-BE49-F238E27FC236}">
                <a16:creationId xmlns:a16="http://schemas.microsoft.com/office/drawing/2014/main" id="{ED5CF07F-8BB7-0D27-3C77-38DDE9F5BF14}"/>
              </a:ext>
            </a:extLst>
          </p:cNvPr>
          <p:cNvSpPr txBox="1"/>
          <p:nvPr/>
        </p:nvSpPr>
        <p:spPr>
          <a:xfrm>
            <a:off x="443063" y="216822"/>
            <a:ext cx="2639497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5400" b="0" i="0" u="none" strike="noStrike" kern="1200" cap="none" spc="0" baseline="0">
                <a:solidFill>
                  <a:srgbClr val="E2F0D9"/>
                </a:solidFill>
                <a:uFillTx/>
                <a:latin typeface="Forte" pitchFamily="66"/>
              </a:rPr>
              <a:t>Arduino</a:t>
            </a:r>
          </a:p>
        </p:txBody>
      </p:sp>
      <p:sp>
        <p:nvSpPr>
          <p:cNvPr id="5" name="CasellaDiTesto 529">
            <a:extLst>
              <a:ext uri="{FF2B5EF4-FFF2-40B4-BE49-F238E27FC236}">
                <a16:creationId xmlns:a16="http://schemas.microsoft.com/office/drawing/2014/main" id="{E06F94BB-A4B8-2BC9-234E-69A6DEA48036}"/>
              </a:ext>
            </a:extLst>
          </p:cNvPr>
          <p:cNvSpPr txBox="1"/>
          <p:nvPr/>
        </p:nvSpPr>
        <p:spPr>
          <a:xfrm>
            <a:off x="2377997" y="1140147"/>
            <a:ext cx="6857122" cy="4801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2800" b="0" i="0" u="none" strike="noStrike" kern="1200" cap="none" spc="0" baseline="0">
                <a:solidFill>
                  <a:srgbClr val="E2F0D9"/>
                </a:solidFill>
                <a:uFillTx/>
                <a:latin typeface="Cooper Black" pitchFamily="18"/>
              </a:rPr>
              <a:t>Board and station configuration</a:t>
            </a:r>
          </a:p>
        </p:txBody>
      </p:sp>
      <p:pic>
        <p:nvPicPr>
          <p:cNvPr id="6" name="Immagine 4">
            <a:extLst>
              <a:ext uri="{FF2B5EF4-FFF2-40B4-BE49-F238E27FC236}">
                <a16:creationId xmlns:a16="http://schemas.microsoft.com/office/drawing/2014/main" id="{F687C3D1-36A2-FA15-CE81-81DE8A7FE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63" y="1881890"/>
            <a:ext cx="4035457" cy="4035457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CasellaDiTesto 10">
            <a:extLst>
              <a:ext uri="{FF2B5EF4-FFF2-40B4-BE49-F238E27FC236}">
                <a16:creationId xmlns:a16="http://schemas.microsoft.com/office/drawing/2014/main" id="{CF9B4D7C-55D8-548E-B9DA-78C6F22420C6}"/>
              </a:ext>
            </a:extLst>
          </p:cNvPr>
          <p:cNvSpPr txBox="1"/>
          <p:nvPr/>
        </p:nvSpPr>
        <p:spPr>
          <a:xfrm>
            <a:off x="4808445" y="1834423"/>
            <a:ext cx="6857122" cy="38164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Every single component can be somehow treated as an </a:t>
            </a:r>
            <a:r>
              <a:rPr lang="en-US" sz="2200" b="0" i="0" u="none" strike="noStrike" kern="1200" cap="none" spc="0" baseline="0" dirty="0">
                <a:solidFill>
                  <a:srgbClr val="FFD966"/>
                </a:solidFill>
                <a:uFillTx/>
                <a:latin typeface="Abadi" pitchFamily="34"/>
              </a:rPr>
              <a:t>isolated circuit</a:t>
            </a:r>
            <a:r>
              <a:rPr lang="en-US" sz="2200" b="0" i="0" u="none" strike="noStrike" kern="120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 with respect to the others.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200" b="0" i="0" u="none" strike="noStrike" kern="1200" cap="none" spc="0" baseline="0" dirty="0">
              <a:solidFill>
                <a:srgbClr val="E2F0D9"/>
              </a:solidFill>
              <a:uFillTx/>
              <a:latin typeface="Abadi" pitchFamily="34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Rain and Magnetic sensors can be used in a “plug and play” fashion, hence we can just connect them to the 5V line, the GND (ground) and to their respective input pins.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 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For t</a:t>
            </a:r>
            <a:r>
              <a:rPr lang="en-US" sz="2200" b="0" i="0" u="none" strike="noStrike" kern="120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he other two components we need to </a:t>
            </a:r>
            <a:r>
              <a:rPr lang="en-US" sz="2200" b="0" i="0" u="none" strike="noStrike" kern="1200" cap="none" spc="0" baseline="0" dirty="0">
                <a:solidFill>
                  <a:srgbClr val="FFD966"/>
                </a:solidFill>
                <a:uFillTx/>
                <a:latin typeface="Abadi" pitchFamily="34"/>
              </a:rPr>
              <a:t>add a resistor in series</a:t>
            </a:r>
            <a:r>
              <a:rPr lang="en-US" sz="2200" b="0" i="0" u="none" strike="noStrike" kern="120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 to the concerned pin of the sensor, which will behave as a variable resistor.</a:t>
            </a:r>
            <a:endParaRPr lang="it-IT" sz="2200" b="0" i="0" u="none" strike="noStrike" kern="1200" cap="none" spc="0" baseline="0" dirty="0">
              <a:solidFill>
                <a:srgbClr val="E2F0D9"/>
              </a:solidFill>
              <a:uFillTx/>
              <a:latin typeface="Abadi" pitchFamily="3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8">
            <a:extLst>
              <a:ext uri="{FF2B5EF4-FFF2-40B4-BE49-F238E27FC236}">
                <a16:creationId xmlns:a16="http://schemas.microsoft.com/office/drawing/2014/main" id="{3F1C27A9-AA7C-B220-081C-50C0A17F8AF7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" name="Immagine 521">
            <a:extLst>
              <a:ext uri="{FF2B5EF4-FFF2-40B4-BE49-F238E27FC236}">
                <a16:creationId xmlns:a16="http://schemas.microsoft.com/office/drawing/2014/main" id="{65B0B49C-68BB-D574-31CF-7B2902D3D05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1000"/>
          </a:blip>
          <a:srcRect b="3433"/>
          <a:stretch>
            <a:fillRect/>
          </a:stretch>
        </p:blipFill>
        <p:spPr>
          <a:xfrm>
            <a:off x="18" y="-9528"/>
            <a:ext cx="12191978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asellaDiTesto 9">
            <a:extLst>
              <a:ext uri="{FF2B5EF4-FFF2-40B4-BE49-F238E27FC236}">
                <a16:creationId xmlns:a16="http://schemas.microsoft.com/office/drawing/2014/main" id="{273CBA23-1D11-91BE-1268-B58AFF94D882}"/>
              </a:ext>
            </a:extLst>
          </p:cNvPr>
          <p:cNvSpPr txBox="1"/>
          <p:nvPr/>
        </p:nvSpPr>
        <p:spPr>
          <a:xfrm>
            <a:off x="443063" y="216822"/>
            <a:ext cx="5835188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5400" b="0" i="0" u="none" strike="noStrike" kern="1200" cap="none" spc="0" baseline="0">
                <a:solidFill>
                  <a:srgbClr val="E2F0D9"/>
                </a:solidFill>
                <a:uFillTx/>
                <a:latin typeface="Forte" pitchFamily="66"/>
              </a:rPr>
              <a:t>Arduino</a:t>
            </a:r>
          </a:p>
        </p:txBody>
      </p:sp>
      <p:sp>
        <p:nvSpPr>
          <p:cNvPr id="5" name="CasellaDiTesto 529">
            <a:extLst>
              <a:ext uri="{FF2B5EF4-FFF2-40B4-BE49-F238E27FC236}">
                <a16:creationId xmlns:a16="http://schemas.microsoft.com/office/drawing/2014/main" id="{77EF4062-6F89-5E6B-F76C-6FFDAA33A480}"/>
              </a:ext>
            </a:extLst>
          </p:cNvPr>
          <p:cNvSpPr txBox="1"/>
          <p:nvPr/>
        </p:nvSpPr>
        <p:spPr>
          <a:xfrm>
            <a:off x="2377997" y="1140147"/>
            <a:ext cx="6857122" cy="4801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2800" b="0" i="0" u="none" strike="noStrike" kern="1200" cap="none" spc="0" baseline="0">
                <a:solidFill>
                  <a:srgbClr val="E2F0D9"/>
                </a:solidFill>
                <a:uFillTx/>
                <a:latin typeface="Cooper Black" pitchFamily="18"/>
              </a:rPr>
              <a:t>Board and station configuration</a:t>
            </a:r>
          </a:p>
        </p:txBody>
      </p:sp>
      <p:pic>
        <p:nvPicPr>
          <p:cNvPr id="6" name="Immagine 7" descr="Immagine che contiene testo, interni, parecchi&#10;&#10;Descrizione generata automaticamente">
            <a:extLst>
              <a:ext uri="{FF2B5EF4-FFF2-40B4-BE49-F238E27FC236}">
                <a16:creationId xmlns:a16="http://schemas.microsoft.com/office/drawing/2014/main" id="{DAED0F32-C65E-7DA5-AA54-CE8A64A82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831" y="1861434"/>
            <a:ext cx="4055912" cy="405591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CasellaDiTesto 10">
            <a:extLst>
              <a:ext uri="{FF2B5EF4-FFF2-40B4-BE49-F238E27FC236}">
                <a16:creationId xmlns:a16="http://schemas.microsoft.com/office/drawing/2014/main" id="{FAA5C5DB-464F-D1DC-268E-7D6CDAADD4F1}"/>
              </a:ext>
            </a:extLst>
          </p:cNvPr>
          <p:cNvSpPr txBox="1"/>
          <p:nvPr/>
        </p:nvSpPr>
        <p:spPr>
          <a:xfrm>
            <a:off x="4808445" y="1834423"/>
            <a:ext cx="6857122" cy="38164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Every single component can be somehow treated as an </a:t>
            </a:r>
            <a:r>
              <a:rPr lang="en-US" sz="2200" b="0" i="0" u="none" strike="noStrike" kern="1200" cap="none" spc="0" baseline="0" dirty="0">
                <a:solidFill>
                  <a:srgbClr val="FFD966"/>
                </a:solidFill>
                <a:uFillTx/>
                <a:latin typeface="Abadi" pitchFamily="34"/>
              </a:rPr>
              <a:t>isolated circuit</a:t>
            </a:r>
            <a:r>
              <a:rPr lang="en-US" sz="2200" b="0" i="0" u="none" strike="noStrike" kern="120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 with respect to the others.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200" b="0" i="0" u="none" strike="noStrike" kern="1200" cap="none" spc="0" baseline="0" dirty="0">
              <a:solidFill>
                <a:srgbClr val="E2F0D9"/>
              </a:solidFill>
              <a:uFillTx/>
              <a:latin typeface="Abadi" pitchFamily="34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Rain and Magnetic sensors can be used in a “plug and play” fashion, hence we can just connect them to the 5V line, the GND (ground) and to their respective input pins.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 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For t</a:t>
            </a:r>
            <a:r>
              <a:rPr lang="en-US" sz="2200" b="0" i="0" u="none" strike="noStrike" kern="120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he other two components we need to </a:t>
            </a:r>
            <a:r>
              <a:rPr lang="en-US" sz="2200" b="0" i="0" u="none" strike="noStrike" kern="1200" cap="none" spc="0" baseline="0" dirty="0">
                <a:solidFill>
                  <a:srgbClr val="FFD966"/>
                </a:solidFill>
                <a:uFillTx/>
                <a:latin typeface="Abadi" pitchFamily="34"/>
              </a:rPr>
              <a:t>add a resistor in series</a:t>
            </a:r>
            <a:r>
              <a:rPr lang="en-US" sz="2200" b="0" i="0" u="none" strike="noStrike" kern="120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 to the concerned pin of the sensor, which will behave as a variable resistor.</a:t>
            </a:r>
            <a:endParaRPr lang="it-IT" sz="2200" b="0" i="0" u="none" strike="noStrike" kern="1200" cap="none" spc="0" baseline="0" dirty="0">
              <a:solidFill>
                <a:srgbClr val="E2F0D9"/>
              </a:solidFill>
              <a:uFillTx/>
              <a:latin typeface="Abadi" pitchFamily="3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8">
            <a:extLst>
              <a:ext uri="{FF2B5EF4-FFF2-40B4-BE49-F238E27FC236}">
                <a16:creationId xmlns:a16="http://schemas.microsoft.com/office/drawing/2014/main" id="{2B3810EC-411C-9F85-8FEE-59D060FAFE20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" name="Immagine 521">
            <a:extLst>
              <a:ext uri="{FF2B5EF4-FFF2-40B4-BE49-F238E27FC236}">
                <a16:creationId xmlns:a16="http://schemas.microsoft.com/office/drawing/2014/main" id="{BDDDE25D-4BFD-5C2C-D45E-BFB054C7FDF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1000"/>
          </a:blip>
          <a:srcRect b="3433"/>
          <a:stretch>
            <a:fillRect/>
          </a:stretch>
        </p:blipFill>
        <p:spPr>
          <a:xfrm>
            <a:off x="18" y="-9528"/>
            <a:ext cx="12191978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asellaDiTesto 9">
            <a:extLst>
              <a:ext uri="{FF2B5EF4-FFF2-40B4-BE49-F238E27FC236}">
                <a16:creationId xmlns:a16="http://schemas.microsoft.com/office/drawing/2014/main" id="{18A41397-9BFA-1AAF-3558-7329F4D6320D}"/>
              </a:ext>
            </a:extLst>
          </p:cNvPr>
          <p:cNvSpPr txBox="1"/>
          <p:nvPr/>
        </p:nvSpPr>
        <p:spPr>
          <a:xfrm>
            <a:off x="443063" y="216822"/>
            <a:ext cx="5835188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5400" b="0" i="0" u="none" strike="noStrike" kern="1200" cap="none" spc="0" baseline="0">
                <a:solidFill>
                  <a:srgbClr val="E2F0D9"/>
                </a:solidFill>
                <a:uFillTx/>
                <a:latin typeface="Forte" pitchFamily="66"/>
              </a:rPr>
              <a:t>Arduino</a:t>
            </a:r>
          </a:p>
        </p:txBody>
      </p:sp>
      <p:sp>
        <p:nvSpPr>
          <p:cNvPr id="5" name="CasellaDiTesto 529">
            <a:extLst>
              <a:ext uri="{FF2B5EF4-FFF2-40B4-BE49-F238E27FC236}">
                <a16:creationId xmlns:a16="http://schemas.microsoft.com/office/drawing/2014/main" id="{C829B636-FC2B-9F2F-C25F-C3BD9C670D75}"/>
              </a:ext>
            </a:extLst>
          </p:cNvPr>
          <p:cNvSpPr txBox="1"/>
          <p:nvPr/>
        </p:nvSpPr>
        <p:spPr>
          <a:xfrm>
            <a:off x="2377997" y="1140147"/>
            <a:ext cx="6857122" cy="4801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2800" b="0" i="0" u="none" strike="noStrike" kern="1200" cap="none" spc="0" baseline="0">
                <a:solidFill>
                  <a:srgbClr val="E2F0D9"/>
                </a:solidFill>
                <a:uFillTx/>
                <a:latin typeface="Cooper Black" pitchFamily="18"/>
              </a:rPr>
              <a:t>Board and station configuration</a:t>
            </a:r>
          </a:p>
        </p:txBody>
      </p:sp>
      <p:pic>
        <p:nvPicPr>
          <p:cNvPr id="6" name="Immagine 8">
            <a:extLst>
              <a:ext uri="{FF2B5EF4-FFF2-40B4-BE49-F238E27FC236}">
                <a16:creationId xmlns:a16="http://schemas.microsoft.com/office/drawing/2014/main" id="{7A9A6990-1A95-F802-EE63-E61DA1BA7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63" y="1870962"/>
            <a:ext cx="4055912" cy="405591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CasellaDiTesto 10">
            <a:extLst>
              <a:ext uri="{FF2B5EF4-FFF2-40B4-BE49-F238E27FC236}">
                <a16:creationId xmlns:a16="http://schemas.microsoft.com/office/drawing/2014/main" id="{228CEBF2-D0E6-F988-9EE0-235FBE0CAE10}"/>
              </a:ext>
            </a:extLst>
          </p:cNvPr>
          <p:cNvSpPr txBox="1"/>
          <p:nvPr/>
        </p:nvSpPr>
        <p:spPr>
          <a:xfrm>
            <a:off x="4808445" y="1834423"/>
            <a:ext cx="6857122" cy="38164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Every single component can be somehow treated as an </a:t>
            </a:r>
            <a:r>
              <a:rPr lang="en-US" sz="2200" b="0" i="0" u="none" strike="noStrike" kern="1200" cap="none" spc="0" baseline="0" dirty="0">
                <a:solidFill>
                  <a:srgbClr val="FFD966"/>
                </a:solidFill>
                <a:uFillTx/>
                <a:latin typeface="Abadi" pitchFamily="34"/>
              </a:rPr>
              <a:t>isolated circuit</a:t>
            </a:r>
            <a:r>
              <a:rPr lang="en-US" sz="2200" b="0" i="0" u="none" strike="noStrike" kern="120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 with respect to the others.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200" b="0" i="0" u="none" strike="noStrike" kern="1200" cap="none" spc="0" baseline="0" dirty="0">
              <a:solidFill>
                <a:srgbClr val="E2F0D9"/>
              </a:solidFill>
              <a:uFillTx/>
              <a:latin typeface="Abadi" pitchFamily="34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Rain and </a:t>
            </a:r>
            <a:r>
              <a:rPr lang="en-US" sz="2200" b="0" i="0" strike="noStrike" kern="120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Magnetic</a:t>
            </a:r>
            <a:r>
              <a:rPr lang="en-US" sz="2200" b="0" i="0" u="none" strike="noStrike" kern="120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 sensors can be used in a “plug and play” fashion, hence we can just connect them to the 5V line, the GND (ground) and to their respective input pins.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 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For t</a:t>
            </a:r>
            <a:r>
              <a:rPr lang="en-US" sz="2200" b="0" i="0" u="none" strike="noStrike" kern="120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he other two components we need to </a:t>
            </a:r>
            <a:r>
              <a:rPr lang="en-US" sz="2200" b="0" i="0" u="none" strike="noStrike" kern="1200" cap="none" spc="0" baseline="0" dirty="0">
                <a:solidFill>
                  <a:srgbClr val="FFD966"/>
                </a:solidFill>
                <a:uFillTx/>
                <a:latin typeface="Abadi" pitchFamily="34"/>
              </a:rPr>
              <a:t>add a resistor in series</a:t>
            </a:r>
            <a:r>
              <a:rPr lang="en-US" sz="2200" b="0" i="0" u="none" strike="noStrike" kern="1200" cap="none" spc="0" baseline="0" dirty="0">
                <a:solidFill>
                  <a:srgbClr val="E2F0D9"/>
                </a:solidFill>
                <a:uFillTx/>
                <a:latin typeface="Abadi" pitchFamily="34"/>
              </a:rPr>
              <a:t> to the concerned pin of the sensor, which will behave as a variable resistor.</a:t>
            </a:r>
            <a:endParaRPr lang="it-IT" sz="2200" b="0" i="0" u="none" strike="noStrike" kern="1200" cap="none" spc="0" baseline="0" dirty="0">
              <a:solidFill>
                <a:srgbClr val="E2F0D9"/>
              </a:solidFill>
              <a:uFillTx/>
              <a:latin typeface="Abadi" pitchFamily="34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8">
            <a:extLst>
              <a:ext uri="{FF2B5EF4-FFF2-40B4-BE49-F238E27FC236}">
                <a16:creationId xmlns:a16="http://schemas.microsoft.com/office/drawing/2014/main" id="{27715916-8E98-DFBA-ED64-F8B280740B68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" name="Immagine 521">
            <a:extLst>
              <a:ext uri="{FF2B5EF4-FFF2-40B4-BE49-F238E27FC236}">
                <a16:creationId xmlns:a16="http://schemas.microsoft.com/office/drawing/2014/main" id="{A6E7DB61-249F-15AD-091A-5B90CB62F42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1000"/>
          </a:blip>
          <a:srcRect b="3433"/>
          <a:stretch>
            <a:fillRect/>
          </a:stretch>
        </p:blipFill>
        <p:spPr>
          <a:xfrm>
            <a:off x="18" y="-9528"/>
            <a:ext cx="12191978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asellaDiTesto 9">
            <a:extLst>
              <a:ext uri="{FF2B5EF4-FFF2-40B4-BE49-F238E27FC236}">
                <a16:creationId xmlns:a16="http://schemas.microsoft.com/office/drawing/2014/main" id="{DB6DA9D8-1997-D6D7-D763-04872D59DFBA}"/>
              </a:ext>
            </a:extLst>
          </p:cNvPr>
          <p:cNvSpPr txBox="1"/>
          <p:nvPr/>
        </p:nvSpPr>
        <p:spPr>
          <a:xfrm>
            <a:off x="443063" y="235668"/>
            <a:ext cx="5835188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5400" b="0" i="0" u="none" strike="noStrike" kern="1200" cap="none" spc="0" baseline="0">
                <a:solidFill>
                  <a:srgbClr val="E2F0D9"/>
                </a:solidFill>
                <a:uFillTx/>
                <a:latin typeface="Forte" pitchFamily="66"/>
              </a:rPr>
              <a:t>SuperCollider</a:t>
            </a:r>
          </a:p>
        </p:txBody>
      </p:sp>
      <p:sp>
        <p:nvSpPr>
          <p:cNvPr id="5" name="CasellaDiTesto 10">
            <a:extLst>
              <a:ext uri="{FF2B5EF4-FFF2-40B4-BE49-F238E27FC236}">
                <a16:creationId xmlns:a16="http://schemas.microsoft.com/office/drawing/2014/main" id="{4DBB12EC-4DA0-5DBF-A847-1CBB668EDAF4}"/>
              </a:ext>
            </a:extLst>
          </p:cNvPr>
          <p:cNvSpPr txBox="1"/>
          <p:nvPr/>
        </p:nvSpPr>
        <p:spPr>
          <a:xfrm>
            <a:off x="721150" y="1582707"/>
            <a:ext cx="11114202" cy="378565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SuperCollider was used for the creation of a </a:t>
            </a:r>
            <a:r>
              <a:rPr lang="en-US" sz="22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musical loop </a:t>
            </a:r>
            <a:r>
              <a:rPr lang="en-US" sz="22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that is able to change according to the values that receives from the sensors of Arduino. 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2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Whole song is </a:t>
            </a:r>
            <a:r>
              <a:rPr lang="en-US" sz="2200" b="0" i="0" u="none" strike="noStrike" kern="0" cap="none" spc="0" baseline="0">
                <a:solidFill>
                  <a:srgbClr val="E2F0D9"/>
                </a:solidFill>
                <a:uFillTx/>
                <a:latin typeface="Abadi" pitchFamily="34"/>
              </a:rPr>
              <a:t>created </a:t>
            </a:r>
            <a:r>
              <a:rPr lang="en-US" sz="22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by compiling simultaneously a </a:t>
            </a:r>
            <a:r>
              <a:rPr lang="en-US" sz="22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series of Routine</a:t>
            </a:r>
            <a:r>
              <a:rPr lang="en-US" sz="22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, one for each </a:t>
            </a:r>
            <a:r>
              <a:rPr lang="en-US" sz="22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instrument</a:t>
            </a:r>
            <a:r>
              <a:rPr lang="en-US" sz="22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.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2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The other useful SuperCollider tool we used is the </a:t>
            </a:r>
            <a:r>
              <a:rPr lang="en-US" sz="22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Pbind class</a:t>
            </a:r>
            <a:r>
              <a:rPr lang="en-US" sz="22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, that allows to easily control a </a:t>
            </a:r>
            <a:r>
              <a:rPr lang="en-US" sz="22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series of events</a:t>
            </a:r>
            <a:r>
              <a:rPr lang="en-US" sz="22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, such as a </a:t>
            </a:r>
            <a:r>
              <a:rPr lang="en-US" sz="22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series of notes</a:t>
            </a:r>
            <a:r>
              <a:rPr lang="en-US" sz="22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. 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2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Main sections of the loop: the </a:t>
            </a:r>
            <a:r>
              <a:rPr lang="en-US" sz="22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melodic</a:t>
            </a:r>
            <a:r>
              <a:rPr lang="en-US" sz="22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, the </a:t>
            </a:r>
            <a:r>
              <a:rPr lang="en-US" sz="22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harmonic</a:t>
            </a:r>
            <a:r>
              <a:rPr lang="en-US" sz="22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 and the </a:t>
            </a:r>
            <a:r>
              <a:rPr lang="en-US" sz="22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rhythmic</a:t>
            </a:r>
            <a:r>
              <a:rPr lang="en-US" sz="22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 part.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8">
            <a:extLst>
              <a:ext uri="{FF2B5EF4-FFF2-40B4-BE49-F238E27FC236}">
                <a16:creationId xmlns:a16="http://schemas.microsoft.com/office/drawing/2014/main" id="{260EC9DC-8A24-3EB8-CF21-2DBD6D663959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" name="Immagine 521">
            <a:extLst>
              <a:ext uri="{FF2B5EF4-FFF2-40B4-BE49-F238E27FC236}">
                <a16:creationId xmlns:a16="http://schemas.microsoft.com/office/drawing/2014/main" id="{204A4F9C-A59F-13A0-C65C-D6FB1632505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1000"/>
          </a:blip>
          <a:srcRect b="3433"/>
          <a:stretch>
            <a:fillRect/>
          </a:stretch>
        </p:blipFill>
        <p:spPr>
          <a:xfrm>
            <a:off x="18" y="-9528"/>
            <a:ext cx="12191978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asellaDiTesto 9">
            <a:extLst>
              <a:ext uri="{FF2B5EF4-FFF2-40B4-BE49-F238E27FC236}">
                <a16:creationId xmlns:a16="http://schemas.microsoft.com/office/drawing/2014/main" id="{AF4712FD-43B7-90AC-BAFB-135D4F02829A}"/>
              </a:ext>
            </a:extLst>
          </p:cNvPr>
          <p:cNvSpPr txBox="1"/>
          <p:nvPr/>
        </p:nvSpPr>
        <p:spPr>
          <a:xfrm>
            <a:off x="9173864" y="138796"/>
            <a:ext cx="2714917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3200" b="0" i="0" u="none" strike="noStrike" kern="1200" cap="none" spc="0" baseline="0">
                <a:solidFill>
                  <a:srgbClr val="E2F0D9"/>
                </a:solidFill>
                <a:uFillTx/>
                <a:latin typeface="Forte" pitchFamily="66"/>
              </a:rPr>
              <a:t>SuperCollider</a:t>
            </a:r>
          </a:p>
        </p:txBody>
      </p:sp>
      <p:sp>
        <p:nvSpPr>
          <p:cNvPr id="5" name="CasellaDiTesto 529">
            <a:extLst>
              <a:ext uri="{FF2B5EF4-FFF2-40B4-BE49-F238E27FC236}">
                <a16:creationId xmlns:a16="http://schemas.microsoft.com/office/drawing/2014/main" id="{842FA514-F272-8F70-E9D1-3EE5DB61CBD7}"/>
              </a:ext>
            </a:extLst>
          </p:cNvPr>
          <p:cNvSpPr txBox="1"/>
          <p:nvPr/>
        </p:nvSpPr>
        <p:spPr>
          <a:xfrm>
            <a:off x="76974" y="431185"/>
            <a:ext cx="6276688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4000" b="0" i="0" u="none" strike="noStrike" kern="1200" cap="none" spc="0" baseline="0">
                <a:solidFill>
                  <a:srgbClr val="E2F0D9"/>
                </a:solidFill>
                <a:uFillTx/>
                <a:latin typeface="Cooper Black" pitchFamily="18"/>
              </a:rPr>
              <a:t>Changing parameters</a:t>
            </a:r>
          </a:p>
        </p:txBody>
      </p:sp>
      <p:sp>
        <p:nvSpPr>
          <p:cNvPr id="6" name="CasellaDiTesto 11">
            <a:extLst>
              <a:ext uri="{FF2B5EF4-FFF2-40B4-BE49-F238E27FC236}">
                <a16:creationId xmlns:a16="http://schemas.microsoft.com/office/drawing/2014/main" id="{2A22804B-F7A5-9971-17E4-6A9D11E4E79E}"/>
              </a:ext>
            </a:extLst>
          </p:cNvPr>
          <p:cNvSpPr txBox="1"/>
          <p:nvPr/>
        </p:nvSpPr>
        <p:spPr>
          <a:xfrm>
            <a:off x="443063" y="1394670"/>
            <a:ext cx="11445718" cy="532453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Wind → BPM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Proportionally, from 60 (with no wind) to 100 (with maximum wind)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Temperature → LPF/HPF</a:t>
            </a:r>
            <a:endParaRPr lang="en-US" sz="20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Low temperature → HPF, High temperature → LPF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Humidity → Reverb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If the detected value is higher than 45%.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Brightness → Instruments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As the environmental brightness decreases, the melodic instruments are turned off one by one.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Mood → Scale: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Mood is a variable that is calculated as a </a:t>
            </a:r>
            <a:r>
              <a:rPr lang="en-US" sz="20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weighted average </a:t>
            </a:r>
            <a:r>
              <a:rPr lang="en-US" sz="20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of all the data </a:t>
            </a:r>
            <a:r>
              <a:rPr lang="en-US" sz="2000" b="0" i="0" u="none" strike="noStrike" kern="0" cap="none" spc="0" baseline="0">
                <a:solidFill>
                  <a:srgbClr val="E2F0D9"/>
                </a:solidFill>
                <a:uFillTx/>
                <a:latin typeface="Abadi" pitchFamily="34"/>
              </a:rPr>
              <a:t>we get from the</a:t>
            </a:r>
            <a:r>
              <a:rPr lang="en-US" sz="20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 sensors, processed in a certain way. The </a:t>
            </a:r>
            <a:r>
              <a:rPr lang="en-US" sz="20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mood value </a:t>
            </a:r>
            <a:r>
              <a:rPr lang="en-US" sz="20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corresponds to a </a:t>
            </a:r>
            <a:r>
              <a:rPr lang="en-US" sz="2000" b="0" i="0" u="none" strike="noStrike" kern="1200" cap="none" spc="0" baseline="0">
                <a:solidFill>
                  <a:srgbClr val="FFD966"/>
                </a:solidFill>
                <a:uFillTx/>
                <a:latin typeface="Abadi" pitchFamily="34"/>
              </a:rPr>
              <a:t>change of the scale </a:t>
            </a:r>
            <a:r>
              <a:rPr lang="en-US" sz="2000" b="0" i="0" u="none" strike="noStrike" kern="1200" cap="none" spc="0" baseline="0">
                <a:solidFill>
                  <a:srgbClr val="E2F0D9"/>
                </a:solidFill>
                <a:uFillTx/>
                <a:latin typeface="Abadi" pitchFamily="34"/>
              </a:rPr>
              <a:t>through the class Scale.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b="0" i="0" u="none" strike="noStrike" kern="1200" cap="none" spc="0" baseline="0">
              <a:solidFill>
                <a:srgbClr val="E2F0D9"/>
              </a:solidFill>
              <a:uFillTx/>
              <a:latin typeface="Abadi" pitchFamily="3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8">
            <a:extLst>
              <a:ext uri="{FF2B5EF4-FFF2-40B4-BE49-F238E27FC236}">
                <a16:creationId xmlns:a16="http://schemas.microsoft.com/office/drawing/2014/main" id="{159DD20C-D7F2-65BB-3EEB-0F4803317FA4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" name="Immagine 6">
            <a:extLst>
              <a:ext uri="{FF2B5EF4-FFF2-40B4-BE49-F238E27FC236}">
                <a16:creationId xmlns:a16="http://schemas.microsoft.com/office/drawing/2014/main" id="{4F2391AF-49E1-6355-FB56-31658A3449C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273698" cy="710781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asellaDiTesto 9">
            <a:extLst>
              <a:ext uri="{FF2B5EF4-FFF2-40B4-BE49-F238E27FC236}">
                <a16:creationId xmlns:a16="http://schemas.microsoft.com/office/drawing/2014/main" id="{BD708278-D603-2982-A5FD-D59A94AB18F4}"/>
              </a:ext>
            </a:extLst>
          </p:cNvPr>
          <p:cNvSpPr txBox="1"/>
          <p:nvPr/>
        </p:nvSpPr>
        <p:spPr>
          <a:xfrm>
            <a:off x="443063" y="235668"/>
            <a:ext cx="5835188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5400" b="0" i="0" u="none" strike="noStrike" kern="1200" cap="none" spc="0" baseline="0">
                <a:solidFill>
                  <a:srgbClr val="E2F0D9"/>
                </a:solidFill>
                <a:uFillTx/>
                <a:latin typeface="Forte" pitchFamily="66"/>
              </a:rPr>
              <a:t>Processing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Office%20Theme</Template>
  <TotalTime>308</TotalTime>
  <Words>884</Words>
  <Application>Microsoft Office PowerPoint</Application>
  <PresentationFormat>Widescreen</PresentationFormat>
  <Paragraphs>120</Paragraphs>
  <Slides>20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7" baseType="lpstr">
      <vt:lpstr>Abadi</vt:lpstr>
      <vt:lpstr>Arial</vt:lpstr>
      <vt:lpstr>Calibri</vt:lpstr>
      <vt:lpstr>Calibri Light</vt:lpstr>
      <vt:lpstr>Cooper Black</vt:lpstr>
      <vt:lpstr>Forte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SGOTTO SILVIO [SM2000842]</dc:creator>
  <cp:lastModifiedBy>Riccardo Alfieri</cp:lastModifiedBy>
  <cp:revision>22</cp:revision>
  <dcterms:created xsi:type="dcterms:W3CDTF">2022-05-30T20:44:35Z</dcterms:created>
  <dcterms:modified xsi:type="dcterms:W3CDTF">2022-06-06T21:40:31Z</dcterms:modified>
</cp:coreProperties>
</file>

<file path=docProps/thumbnail.jpeg>
</file>